
<file path=[Content_Types].xml><?xml version="1.0" encoding="utf-8"?>
<Types xmlns="http://schemas.openxmlformats.org/package/2006/content-types">
  <Default Extension="jpeg" ContentType="image/jpeg"/>
  <Default Extension="png" ContentType="image/png"/>
  <Default Extension="tiff" ContentType="image/tif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9" r:id="rId3"/>
    <p:sldId id="261" r:id="rId5"/>
    <p:sldId id="260" r:id="rId6"/>
    <p:sldId id="262" r:id="rId7"/>
    <p:sldId id="285" r:id="rId8"/>
    <p:sldId id="265" r:id="rId9"/>
    <p:sldId id="291" r:id="rId10"/>
    <p:sldId id="290" r:id="rId11"/>
    <p:sldId id="292" r:id="rId12"/>
    <p:sldId id="263" r:id="rId13"/>
    <p:sldId id="266" r:id="rId14"/>
    <p:sldId id="280" r:id="rId15"/>
    <p:sldId id="293" r:id="rId16"/>
    <p:sldId id="27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8146"/>
    <a:srgbClr val="DA2909"/>
    <a:srgbClr val="BA1219"/>
    <a:srgbClr val="C20316"/>
    <a:srgbClr val="AA2E28"/>
    <a:srgbClr val="C7020C"/>
    <a:srgbClr val="FAEED8"/>
    <a:srgbClr val="FFF9D2"/>
    <a:srgbClr val="E90000"/>
    <a:srgbClr val="9E21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91" autoAdjust="0"/>
    <p:restoredTop sz="94660"/>
  </p:normalViewPr>
  <p:slideViewPr>
    <p:cSldViewPr snapToGrid="0">
      <p:cViewPr varScale="1">
        <p:scale>
          <a:sx n="109" d="100"/>
          <a:sy n="109" d="100"/>
        </p:scale>
        <p:origin x="750" y="78"/>
      </p:cViewPr>
      <p:guideLst>
        <p:guide orient="horz" pos="594"/>
        <p:guide pos="551"/>
        <p:guide pos="7129"/>
        <p:guide orient="horz" pos="371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85E012-C334-402D-B613-AF231B29B06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A24FEC-7483-462E-BE7F-85BB0E7286F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microsoft.com/office/2007/relationships/hdphoto" Target="../media/image2.wdp"/><Relationship Id="rId3" Type="http://schemas.openxmlformats.org/officeDocument/2006/relationships/image" Target="../media/image1.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59574" cy="6858000"/>
          </a:xfrm>
          <a:prstGeom prst="rect">
            <a:avLst/>
          </a:prstGeom>
        </p:spPr>
      </p:pic>
      <p:pic>
        <p:nvPicPr>
          <p:cNvPr id="3" name="图片 2"/>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artisticBlur/>
                    </a14:imgEffect>
                  </a14:imgLayer>
                </a14:imgProps>
              </a:ext>
            </a:extLst>
          </a:blip>
          <a:srcRect/>
          <a:stretch>
            <a:fillRect/>
          </a:stretch>
        </p:blipFill>
        <p:spPr>
          <a:xfrm>
            <a:off x="1" y="0"/>
            <a:ext cx="12192000" cy="6858000"/>
          </a:xfrm>
          <a:prstGeom prst="rect">
            <a:avLst/>
          </a:prstGeom>
        </p:spPr>
      </p:pic>
      <p:sp>
        <p:nvSpPr>
          <p:cNvPr id="4" name="矩形 3"/>
          <p:cNvSpPr/>
          <p:nvPr userDrawn="1"/>
        </p:nvSpPr>
        <p:spPr>
          <a:xfrm>
            <a:off x="-16213" y="0"/>
            <a:ext cx="12192000" cy="685800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showMasterSp="0">
  <p:cSld name="1_标题幻灯片">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showMasterSp="0">
  <p:cSld name="4_标题幻灯片">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799"/>
            <a:ext cx="3556000" cy="230704"/>
          </a:xfrm>
          <a:prstGeom prst="rect">
            <a:avLst/>
          </a:prstGeom>
          <a:noFill/>
        </p:spPr>
        <p:txBody>
          <a:bodyPr wrap="square" rtlCol="0">
            <a:spAutoFit/>
          </a:bodyPr>
          <a:lstStyle/>
          <a:p>
            <a:r>
              <a:rPr lang="zh-CN" altLang="en-US" sz="300" dirty="0">
                <a:solidFill>
                  <a:schemeClr val="bg1"/>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solidFill>
                <a:latin typeface="微软雅黑" panose="020B0503020204020204" pitchFamily="34" charset="-122"/>
                <a:ea typeface="微软雅黑" panose="020B0503020204020204" pitchFamily="34" charset="-122"/>
                <a:sym typeface="+mn-ea"/>
              </a:rPr>
              <a:t>PPT</a:t>
            </a:r>
            <a:r>
              <a:rPr lang="zh-CN" altLang="en-US" sz="300" dirty="0">
                <a:solidFill>
                  <a:schemeClr val="bg1"/>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endParaRPr lang="zh-CN" altLang="en-US" sz="300" dirty="0">
              <a:solidFill>
                <a:schemeClr val="bg1"/>
              </a:solidFill>
              <a:latin typeface="微软雅黑" panose="020B0503020204020204" pitchFamily="34" charset="-122"/>
              <a:ea typeface="微软雅黑" panose="020B0503020204020204" pitchFamily="34" charset="-122"/>
              <a:sym typeface="+mn-ea"/>
            </a:endParaRPr>
          </a:p>
          <a:p>
            <a:r>
              <a:rPr lang="en-US" altLang="zh-CN" sz="600" dirty="0">
                <a:solidFill>
                  <a:schemeClr val="bg1"/>
                </a:solidFill>
                <a:latin typeface="微软雅黑" panose="020B0503020204020204" pitchFamily="34" charset="-122"/>
                <a:ea typeface="微软雅黑" panose="020B0503020204020204" pitchFamily="34" charset="-122"/>
                <a:sym typeface="+mn-ea"/>
              </a:rPr>
              <a:t>ibaotu.com</a:t>
            </a:r>
            <a:endParaRPr lang="en-US" altLang="zh-CN" sz="600" dirty="0">
              <a:solidFill>
                <a:schemeClr val="bg1"/>
              </a:solidFill>
              <a:latin typeface="微软雅黑" panose="020B0503020204020204" pitchFamily="34" charset="-122"/>
              <a:ea typeface="微软雅黑" panose="020B0503020204020204" pitchFamily="34" charset="-122"/>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0" y="0"/>
            <a:ext cx="12217340" cy="6858000"/>
          </a:xfrm>
          <a:prstGeom prst="rect">
            <a:avLst/>
          </a:prstGeom>
        </p:spPr>
      </p:pic>
      <p:pic>
        <p:nvPicPr>
          <p:cNvPr id="17" name="图片 16"/>
          <p:cNvPicPr>
            <a:picLocks noChangeAspect="1"/>
          </p:cNvPicPr>
          <p:nvPr/>
        </p:nvPicPr>
        <p:blipFill>
          <a:blip r:embed="rId2"/>
          <a:stretch>
            <a:fillRect/>
          </a:stretch>
        </p:blipFill>
        <p:spPr>
          <a:xfrm>
            <a:off x="-84963" y="1222375"/>
            <a:ext cx="12192000" cy="4762500"/>
          </a:xfrm>
          <a:prstGeom prst="rect">
            <a:avLst/>
          </a:prstGeom>
        </p:spPr>
      </p:pic>
      <p:pic>
        <p:nvPicPr>
          <p:cNvPr id="21" name="图片 20"/>
          <p:cNvPicPr>
            <a:picLocks noChangeAspect="1"/>
          </p:cNvPicPr>
          <p:nvPr/>
        </p:nvPicPr>
        <p:blipFill>
          <a:blip r:embed="rId3"/>
          <a:stretch>
            <a:fillRect/>
          </a:stretch>
        </p:blipFill>
        <p:spPr>
          <a:xfrm>
            <a:off x="-95657" y="2863248"/>
            <a:ext cx="12383314" cy="3121627"/>
          </a:xfrm>
          <a:prstGeom prst="rect">
            <a:avLst/>
          </a:prstGeom>
        </p:spPr>
      </p:pic>
      <p:pic>
        <p:nvPicPr>
          <p:cNvPr id="34" name="图片 33"/>
          <p:cNvPicPr>
            <a:picLocks noChangeAspect="1"/>
          </p:cNvPicPr>
          <p:nvPr/>
        </p:nvPicPr>
        <p:blipFill rotWithShape="1">
          <a:blip r:embed="rId4" cstate="screen"/>
          <a:srcRect/>
          <a:stretch>
            <a:fillRect/>
          </a:stretch>
        </p:blipFill>
        <p:spPr>
          <a:xfrm>
            <a:off x="0" y="4142545"/>
            <a:ext cx="12217340" cy="2715455"/>
          </a:xfrm>
          <a:prstGeom prst="rect">
            <a:avLst/>
          </a:prstGeom>
        </p:spPr>
      </p:pic>
      <p:pic>
        <p:nvPicPr>
          <p:cNvPr id="36" name="图片 35"/>
          <p:cNvPicPr>
            <a:picLocks noChangeAspect="1"/>
          </p:cNvPicPr>
          <p:nvPr/>
        </p:nvPicPr>
        <p:blipFill>
          <a:blip r:embed="rId5" cstate="screen"/>
          <a:stretch>
            <a:fillRect/>
          </a:stretch>
        </p:blipFill>
        <p:spPr>
          <a:xfrm>
            <a:off x="3089720" y="3053125"/>
            <a:ext cx="6012180" cy="384399"/>
          </a:xfrm>
          <a:prstGeom prst="rect">
            <a:avLst/>
          </a:prstGeom>
        </p:spPr>
      </p:pic>
      <p:sp>
        <p:nvSpPr>
          <p:cNvPr id="37" name="文本框 36"/>
          <p:cNvSpPr txBox="1"/>
          <p:nvPr/>
        </p:nvSpPr>
        <p:spPr>
          <a:xfrm>
            <a:off x="1791019" y="1305412"/>
            <a:ext cx="8609582" cy="1656415"/>
          </a:xfrm>
          <a:prstGeom prst="rect">
            <a:avLst/>
          </a:prstGeom>
          <a:noFill/>
        </p:spPr>
        <p:txBody>
          <a:bodyPr wrap="square" rtlCol="0">
            <a:spAutoFit/>
          </a:bodyPr>
          <a:lstStyle/>
          <a:p>
            <a:pPr algn="ctr">
              <a:lnSpc>
                <a:spcPct val="150000"/>
              </a:lnSpc>
            </a:pPr>
            <a:r>
              <a:rPr lang="zh-CN" altLang="zh-CN" sz="3600" dirty="0">
                <a:latin typeface="微软雅黑" panose="020B0503020204020204" pitchFamily="34" charset="-122"/>
                <a:ea typeface="微软雅黑" panose="020B0503020204020204" pitchFamily="34" charset="-122"/>
              </a:rPr>
              <a:t>扎实推进“互联网</a:t>
            </a:r>
            <a:r>
              <a:rPr lang="en-US" altLang="zh-CN" sz="3600" dirty="0">
                <a:latin typeface="微软雅黑" panose="020B0503020204020204" pitchFamily="34" charset="-122"/>
                <a:ea typeface="微软雅黑" panose="020B0503020204020204" pitchFamily="34" charset="-122"/>
              </a:rPr>
              <a:t>+</a:t>
            </a:r>
            <a:r>
              <a:rPr lang="zh-CN" altLang="zh-CN" sz="3600" dirty="0">
                <a:latin typeface="微软雅黑" panose="020B0503020204020204" pitchFamily="34" charset="-122"/>
                <a:ea typeface="微软雅黑" panose="020B0503020204020204" pitchFamily="34" charset="-122"/>
              </a:rPr>
              <a:t>”建设</a:t>
            </a:r>
            <a:endParaRPr lang="zh-CN" altLang="zh-CN" sz="3600" dirty="0">
              <a:latin typeface="微软雅黑" panose="020B0503020204020204" pitchFamily="34" charset="-122"/>
              <a:ea typeface="微软雅黑" panose="020B0503020204020204" pitchFamily="34" charset="-122"/>
            </a:endParaRPr>
          </a:p>
          <a:p>
            <a:pPr algn="ctr">
              <a:lnSpc>
                <a:spcPct val="150000"/>
              </a:lnSpc>
            </a:pPr>
            <a:r>
              <a:rPr lang="zh-CN" altLang="zh-CN" sz="3600" dirty="0">
                <a:latin typeface="微软雅黑" panose="020B0503020204020204" pitchFamily="34" charset="-122"/>
                <a:ea typeface="微软雅黑" panose="020B0503020204020204" pitchFamily="34" charset="-122"/>
              </a:rPr>
              <a:t>开辟精准普惠服务职工新天地</a:t>
            </a:r>
            <a:endParaRPr lang="zh-CN" altLang="zh-CN" sz="36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807389" y="3603625"/>
            <a:ext cx="2792482" cy="369332"/>
          </a:xfrm>
          <a:prstGeom prst="rect">
            <a:avLst/>
          </a:prstGeom>
          <a:noFill/>
        </p:spPr>
        <p:txBody>
          <a:bodyPr wrap="square" rtlCol="0">
            <a:spAutoFit/>
          </a:bodyPr>
          <a:lstStyle/>
          <a:p>
            <a:r>
              <a:rPr lang="zh-CN" altLang="zh-CN" dirty="0">
                <a:latin typeface="微软雅黑" panose="020B0503020204020204" pitchFamily="34" charset="-122"/>
                <a:ea typeface="微软雅黑" panose="020B0503020204020204" pitchFamily="34" charset="-122"/>
              </a:rPr>
              <a:t>石家庄市桥西区总工会</a:t>
            </a: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75030" y="517525"/>
            <a:ext cx="10442575" cy="854075"/>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a:latin typeface="微软雅黑" panose="020B0503020204020204" pitchFamily="34" charset="-122"/>
                <a:ea typeface="微软雅黑" panose="020B0503020204020204" pitchFamily="34" charset="-122"/>
              </a:rPr>
              <a:t>三、勇于创新，为精准普惠服务职工开辟新天地</a:t>
            </a:r>
            <a:endParaRPr kumimoji="1" lang="zh-CN" altLang="en-US" sz="2400">
              <a:latin typeface="微软雅黑" panose="020B0503020204020204" pitchFamily="34" charset="-122"/>
              <a:ea typeface="微软雅黑" panose="020B0503020204020204" pitchFamily="34" charset="-122"/>
            </a:endParaRPr>
          </a:p>
        </p:txBody>
      </p:sp>
      <p:sp>
        <p:nvSpPr>
          <p:cNvPr id="7" name="文本框 6"/>
          <p:cNvSpPr txBox="1"/>
          <p:nvPr/>
        </p:nvSpPr>
        <p:spPr>
          <a:xfrm>
            <a:off x="875030" y="1773555"/>
            <a:ext cx="10442575" cy="368300"/>
          </a:xfrm>
          <a:prstGeom prst="rect">
            <a:avLst/>
          </a:prstGeom>
          <a:noFill/>
        </p:spPr>
        <p:txBody>
          <a:bodyPr wrap="square" rtlCol="0">
            <a:spAutoFit/>
          </a:bodyPr>
          <a:lstStyle/>
          <a:p>
            <a:pPr marL="342900" indent="-342900">
              <a:buFont typeface="Wingdings" panose="05000000000000000000" pitchFamily="2" charset="2"/>
              <a:buChar char="n"/>
            </a:pPr>
            <a:r>
              <a:rPr kumimoji="1" lang="zh-CN" altLang="en-US" b="1"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近年来，随着城市化进程的加快，社会治理面临新的挑战，工会工作也在新形势下承担新的任务。</a:t>
            </a:r>
            <a:endParaRPr kumimoji="1" lang="zh-CN" altLang="en-US" b="1"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875030" y="2433850"/>
            <a:ext cx="5925185" cy="1636500"/>
            <a:chOff x="875832" y="1175552"/>
            <a:chExt cx="10442575" cy="1636545"/>
          </a:xfrm>
        </p:grpSpPr>
        <p:sp>
          <p:nvSpPr>
            <p:cNvPr id="10" name="圆角矩形 9"/>
            <p:cNvSpPr/>
            <p:nvPr/>
          </p:nvSpPr>
          <p:spPr>
            <a:xfrm>
              <a:off x="875832" y="1175657"/>
              <a:ext cx="10442575" cy="1636440"/>
            </a:xfrm>
            <a:prstGeom prst="roundRect">
              <a:avLst>
                <a:gd name="adj" fmla="val 11848"/>
              </a:avLst>
            </a:prstGeom>
            <a:noFill/>
            <a:ln>
              <a:solidFill>
                <a:srgbClr val="DA290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文本框 10"/>
            <p:cNvSpPr txBox="1"/>
            <p:nvPr/>
          </p:nvSpPr>
          <p:spPr>
            <a:xfrm>
              <a:off x="1040153" y="1175552"/>
              <a:ext cx="9947171" cy="1568493"/>
            </a:xfrm>
            <a:prstGeom prst="rect">
              <a:avLst/>
            </a:prstGeom>
            <a:noFill/>
          </p:spPr>
          <p:txBody>
            <a:bodyPr wrap="square" rtlCol="0">
              <a:spAutoFit/>
            </a:bodyPr>
            <a:lstStyle/>
            <a:p>
              <a:pPr fontAlgn="auto">
                <a:lnSpc>
                  <a:spcPct val="200000"/>
                </a:lnSpc>
              </a:pPr>
              <a:r>
                <a:rPr kumimoji="1" lang="zh-CN" sz="1600" dirty="0">
                  <a:solidFill>
                    <a:schemeClr val="tx1">
                      <a:lumMod val="85000"/>
                      <a:lumOff val="15000"/>
                    </a:schemeClr>
                  </a:solidFill>
                  <a:latin typeface="微软雅黑" panose="020B0503020204020204" pitchFamily="34" charset="-122"/>
                  <a:ea typeface="微软雅黑" panose="020B0503020204020204" pitchFamily="34" charset="-122"/>
                </a:rPr>
                <a:t>石家庄</a:t>
              </a:r>
              <a:r>
                <a:rPr kumimoji="1" sz="1600" dirty="0">
                  <a:solidFill>
                    <a:schemeClr val="tx1">
                      <a:lumMod val="85000"/>
                      <a:lumOff val="15000"/>
                    </a:schemeClr>
                  </a:solidFill>
                  <a:latin typeface="微软雅黑" panose="020B0503020204020204" pitchFamily="34" charset="-122"/>
                  <a:ea typeface="微软雅黑" panose="020B0503020204020204" pitchFamily="34" charset="-122"/>
                </a:rPr>
                <a:t>桥西区总工会运用创新思维，依靠党政支持和社会力量，通过优质的服务把新业态、新产业、新阶层的职工群众更好地吸纳到工会组织中来。</a:t>
              </a:r>
              <a:endParaRPr kumimoji="1"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75030" y="4365626"/>
            <a:ext cx="5925185" cy="2248536"/>
            <a:chOff x="874713" y="1056630"/>
            <a:chExt cx="10442575" cy="1727362"/>
          </a:xfrm>
        </p:grpSpPr>
        <p:sp>
          <p:nvSpPr>
            <p:cNvPr id="14" name="圆角矩形 13"/>
            <p:cNvSpPr/>
            <p:nvPr/>
          </p:nvSpPr>
          <p:spPr>
            <a:xfrm>
              <a:off x="874713" y="1056630"/>
              <a:ext cx="10442575" cy="1727362"/>
            </a:xfrm>
            <a:prstGeom prst="roundRect">
              <a:avLst>
                <a:gd name="adj" fmla="val 11848"/>
              </a:avLst>
            </a:prstGeom>
            <a:noFill/>
            <a:ln>
              <a:solidFill>
                <a:srgbClr val="DA290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文本框 14"/>
            <p:cNvSpPr txBox="1"/>
            <p:nvPr/>
          </p:nvSpPr>
          <p:spPr>
            <a:xfrm>
              <a:off x="1039034" y="1128102"/>
              <a:ext cx="9947171" cy="1583455"/>
            </a:xfrm>
            <a:prstGeom prst="rect">
              <a:avLst/>
            </a:prstGeom>
            <a:noFill/>
          </p:spPr>
          <p:txBody>
            <a:bodyPr wrap="square" rtlCol="0">
              <a:spAutoFit/>
            </a:bodyPr>
            <a:lstStyle/>
            <a:p>
              <a:pPr algn="l">
                <a:lnSpc>
                  <a:spcPct val="200000"/>
                </a:lnSpc>
                <a:buClrTx/>
                <a:buSzTx/>
                <a:buFontTx/>
              </a:pPr>
              <a:r>
                <a:rPr kumimoji="1" sz="1600" dirty="0">
                  <a:solidFill>
                    <a:schemeClr val="tx1">
                      <a:lumMod val="85000"/>
                      <a:lumOff val="15000"/>
                    </a:schemeClr>
                  </a:solidFill>
                  <a:latin typeface="微软雅黑" panose="020B0503020204020204" pitchFamily="34" charset="-122"/>
                  <a:ea typeface="微软雅黑" panose="020B0503020204020204" pitchFamily="34" charset="-122"/>
                </a:rPr>
                <a:t>以“桥西区职工服务云平台”建设为基础，走好网上群众路线，让更多职工能方便地找到家、享受家，进一步发挥好网络平台的展示交流作用，打造健康文明、昂扬向上的职工精神文化家园。</a:t>
              </a:r>
              <a:endParaRPr kumimoji="1"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pic>
        <p:nvPicPr>
          <p:cNvPr id="100" name="图片 99"/>
          <p:cNvPicPr/>
          <p:nvPr/>
        </p:nvPicPr>
        <p:blipFill>
          <a:blip r:embed="rId1"/>
          <a:stretch>
            <a:fillRect/>
          </a:stretch>
        </p:blipFill>
        <p:spPr>
          <a:xfrm>
            <a:off x="7075805" y="2433955"/>
            <a:ext cx="4241165" cy="41351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75030" y="517525"/>
            <a:ext cx="10442575" cy="854075"/>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a:latin typeface="微软雅黑" panose="020B0503020204020204" pitchFamily="34" charset="-122"/>
                <a:ea typeface="微软雅黑" panose="020B0503020204020204" pitchFamily="34" charset="-122"/>
                <a:sym typeface="+mn-ea"/>
              </a:rPr>
              <a:t>三、勇于创新，为精准普惠服务职工开辟新天地</a:t>
            </a:r>
            <a:endParaRPr kumimoji="1" lang="zh-CN" altLang="en-US" sz="2400">
              <a:latin typeface="微软雅黑" panose="020B0503020204020204" pitchFamily="34" charset="-122"/>
              <a:ea typeface="微软雅黑" panose="020B0503020204020204" pitchFamily="34" charset="-122"/>
              <a:sym typeface="+mn-ea"/>
            </a:endParaRPr>
          </a:p>
        </p:txBody>
      </p:sp>
      <p:grpSp>
        <p:nvGrpSpPr>
          <p:cNvPr id="39" name="组合 38"/>
          <p:cNvGrpSpPr/>
          <p:nvPr/>
        </p:nvGrpSpPr>
        <p:grpSpPr>
          <a:xfrm rot="0">
            <a:off x="1032510" y="1771650"/>
            <a:ext cx="1915795" cy="474980"/>
            <a:chOff x="5152536" y="3968432"/>
            <a:chExt cx="1915457" cy="474995"/>
          </a:xfrm>
        </p:grpSpPr>
        <p:sp>
          <p:nvSpPr>
            <p:cNvPr id="11" name="文本框 10"/>
            <p:cNvSpPr txBox="1"/>
            <p:nvPr/>
          </p:nvSpPr>
          <p:spPr>
            <a:xfrm>
              <a:off x="5559499" y="3968432"/>
              <a:ext cx="1508493" cy="4603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广交人才</a:t>
              </a:r>
              <a:endParaRPr kumimoji="0" lang="zh-CN" altLang="en-US" sz="2400" b="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cxnSp>
          <p:nvCxnSpPr>
            <p:cNvPr id="12" name="直接连接符 62"/>
            <p:cNvCxnSpPr/>
            <p:nvPr/>
          </p:nvCxnSpPr>
          <p:spPr>
            <a:xfrm>
              <a:off x="5152536" y="4430092"/>
              <a:ext cx="1915457" cy="0"/>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sp>
          <p:nvSpPr>
            <p:cNvPr id="13" name="平行四边形 12"/>
            <p:cNvSpPr/>
            <p:nvPr/>
          </p:nvSpPr>
          <p:spPr>
            <a:xfrm>
              <a:off x="5152536" y="4229977"/>
              <a:ext cx="322076" cy="213450"/>
            </a:xfrm>
            <a:prstGeom prst="parallelogram">
              <a:avLst/>
            </a:prstGeom>
            <a:gradFill>
              <a:gsLst>
                <a:gs pos="0">
                  <a:srgbClr val="DA2909"/>
                </a:gs>
                <a:gs pos="67000">
                  <a:srgbClr val="DA29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grpSp>
      <p:grpSp>
        <p:nvGrpSpPr>
          <p:cNvPr id="58" name="组合 57"/>
          <p:cNvGrpSpPr/>
          <p:nvPr/>
        </p:nvGrpSpPr>
        <p:grpSpPr>
          <a:xfrm rot="0">
            <a:off x="3196590" y="1795145"/>
            <a:ext cx="8023918" cy="1225392"/>
            <a:chOff x="4679546" y="2023893"/>
            <a:chExt cx="8024257" cy="1225376"/>
          </a:xfrm>
        </p:grpSpPr>
        <p:sp>
          <p:nvSpPr>
            <p:cNvPr id="14" name="矩形 13"/>
            <p:cNvSpPr/>
            <p:nvPr/>
          </p:nvSpPr>
          <p:spPr>
            <a:xfrm>
              <a:off x="4735428" y="2064532"/>
              <a:ext cx="7928310" cy="1144255"/>
            </a:xfrm>
            <a:prstGeom prst="rect">
              <a:avLst/>
            </a:prstGeom>
            <a:solidFill>
              <a:srgbClr val="E60012">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grpSp>
          <p:nvGrpSpPr>
            <p:cNvPr id="37" name="组合 36"/>
            <p:cNvGrpSpPr/>
            <p:nvPr/>
          </p:nvGrpSpPr>
          <p:grpSpPr>
            <a:xfrm>
              <a:off x="12076151" y="2023893"/>
              <a:ext cx="627652" cy="437447"/>
              <a:chOff x="10086159" y="3254676"/>
              <a:chExt cx="627652" cy="437447"/>
            </a:xfrm>
          </p:grpSpPr>
          <p:cxnSp>
            <p:nvCxnSpPr>
              <p:cNvPr id="15" name="直接连接符 46"/>
              <p:cNvCxnSpPr/>
              <p:nvPr/>
            </p:nvCxnSpPr>
            <p:spPr>
              <a:xfrm>
                <a:off x="10086159" y="3254676"/>
                <a:ext cx="627530" cy="0"/>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16" name="直接连接符 55"/>
              <p:cNvCxnSpPr/>
              <p:nvPr/>
            </p:nvCxnSpPr>
            <p:spPr>
              <a:xfrm>
                <a:off x="10540549" y="3254676"/>
                <a:ext cx="173262" cy="0"/>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25"/>
              <p:cNvCxnSpPr/>
              <p:nvPr/>
            </p:nvCxnSpPr>
            <p:spPr>
              <a:xfrm>
                <a:off x="10713811" y="3254676"/>
                <a:ext cx="0" cy="437447"/>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18" name="直接连接符 60"/>
              <p:cNvCxnSpPr/>
              <p:nvPr/>
            </p:nvCxnSpPr>
            <p:spPr>
              <a:xfrm>
                <a:off x="10713689" y="3255472"/>
                <a:ext cx="0" cy="175687"/>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679546" y="2798492"/>
              <a:ext cx="176744" cy="450777"/>
              <a:chOff x="6424264" y="3992650"/>
              <a:chExt cx="176744" cy="450777"/>
            </a:xfrm>
          </p:grpSpPr>
          <p:cxnSp>
            <p:nvCxnSpPr>
              <p:cNvPr id="19" name="直接连接符 64"/>
              <p:cNvCxnSpPr/>
              <p:nvPr/>
            </p:nvCxnSpPr>
            <p:spPr>
              <a:xfrm>
                <a:off x="6424264" y="3992650"/>
                <a:ext cx="0" cy="437447"/>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20" name="直接连接符 65"/>
              <p:cNvCxnSpPr/>
              <p:nvPr/>
            </p:nvCxnSpPr>
            <p:spPr>
              <a:xfrm>
                <a:off x="6454398" y="4443427"/>
                <a:ext cx="146610" cy="0"/>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66"/>
              <p:cNvCxnSpPr/>
              <p:nvPr/>
            </p:nvCxnSpPr>
            <p:spPr>
              <a:xfrm>
                <a:off x="6424264" y="4270256"/>
                <a:ext cx="0" cy="173171"/>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grpSp>
        <p:sp>
          <p:nvSpPr>
            <p:cNvPr id="35" name="文本框 4"/>
            <p:cNvSpPr txBox="1">
              <a:spLocks noChangeArrowheads="1"/>
            </p:cNvSpPr>
            <p:nvPr/>
          </p:nvSpPr>
          <p:spPr bwMode="auto">
            <a:xfrm>
              <a:off x="4928477" y="2161686"/>
              <a:ext cx="7549199" cy="922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algn="just" defTabSz="914400" fontAlgn="base">
                <a:lnSpc>
                  <a:spcPct val="150000"/>
                </a:lnSpc>
                <a:spcBef>
                  <a:spcPct val="0"/>
                </a:spcBef>
                <a:spcAft>
                  <a:spcPct val="0"/>
                </a:spcAft>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区总工会非常重视网络人才的培养、使用，建立激励机制，着力建设一支政治强、业务精、作风好、适应工会网上工作发展需要的人才队伍。加强与专家学者、社会人才以及城北网、辉络科技等网络公司的合作交流，把人才资源汇聚起来，接长工会工作手臂，构建社会化、市场化、开放型的工会网上工作新格局。</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rot="0">
            <a:off x="998855" y="3505200"/>
            <a:ext cx="1915795" cy="474980"/>
            <a:chOff x="5152536" y="3968432"/>
            <a:chExt cx="1915457" cy="474995"/>
          </a:xfrm>
        </p:grpSpPr>
        <p:sp>
          <p:nvSpPr>
            <p:cNvPr id="9" name="文本框 8"/>
            <p:cNvSpPr txBox="1"/>
            <p:nvPr/>
          </p:nvSpPr>
          <p:spPr>
            <a:xfrm>
              <a:off x="5559499" y="3968432"/>
              <a:ext cx="1508493" cy="4603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宣传典型</a:t>
              </a:r>
              <a:endParaRPr kumimoji="0" lang="zh-CN" altLang="en-US" sz="2400" b="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cxnSp>
          <p:nvCxnSpPr>
            <p:cNvPr id="10" name="直接连接符 62"/>
            <p:cNvCxnSpPr/>
            <p:nvPr/>
          </p:nvCxnSpPr>
          <p:spPr>
            <a:xfrm>
              <a:off x="5152536" y="4430092"/>
              <a:ext cx="1915457" cy="0"/>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sp>
          <p:nvSpPr>
            <p:cNvPr id="22" name="平行四边形 21"/>
            <p:cNvSpPr/>
            <p:nvPr/>
          </p:nvSpPr>
          <p:spPr>
            <a:xfrm>
              <a:off x="5152536" y="4229977"/>
              <a:ext cx="322076" cy="213450"/>
            </a:xfrm>
            <a:prstGeom prst="parallelogram">
              <a:avLst/>
            </a:prstGeom>
            <a:gradFill>
              <a:gsLst>
                <a:gs pos="0">
                  <a:srgbClr val="DA2909"/>
                </a:gs>
                <a:gs pos="67000">
                  <a:srgbClr val="DA29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grpSp>
      <p:grpSp>
        <p:nvGrpSpPr>
          <p:cNvPr id="23" name="组合 22"/>
          <p:cNvGrpSpPr/>
          <p:nvPr/>
        </p:nvGrpSpPr>
        <p:grpSpPr>
          <a:xfrm rot="0">
            <a:off x="3162935" y="3528695"/>
            <a:ext cx="8023918" cy="1225392"/>
            <a:chOff x="4679546" y="2023893"/>
            <a:chExt cx="8024257" cy="1225376"/>
          </a:xfrm>
        </p:grpSpPr>
        <p:sp>
          <p:nvSpPr>
            <p:cNvPr id="24" name="矩形 23"/>
            <p:cNvSpPr/>
            <p:nvPr/>
          </p:nvSpPr>
          <p:spPr>
            <a:xfrm>
              <a:off x="4735428" y="2064532"/>
              <a:ext cx="7928310" cy="1144255"/>
            </a:xfrm>
            <a:prstGeom prst="rect">
              <a:avLst/>
            </a:prstGeom>
            <a:solidFill>
              <a:srgbClr val="E60012">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grpSp>
          <p:nvGrpSpPr>
            <p:cNvPr id="25" name="组合 24"/>
            <p:cNvGrpSpPr/>
            <p:nvPr/>
          </p:nvGrpSpPr>
          <p:grpSpPr>
            <a:xfrm>
              <a:off x="12076151" y="2023893"/>
              <a:ext cx="627652" cy="437447"/>
              <a:chOff x="10086159" y="3254676"/>
              <a:chExt cx="627652" cy="437447"/>
            </a:xfrm>
          </p:grpSpPr>
          <p:cxnSp>
            <p:nvCxnSpPr>
              <p:cNvPr id="26" name="直接连接符 46"/>
              <p:cNvCxnSpPr/>
              <p:nvPr/>
            </p:nvCxnSpPr>
            <p:spPr>
              <a:xfrm>
                <a:off x="10086159" y="3254676"/>
                <a:ext cx="627530" cy="0"/>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27" name="直接连接符 55"/>
              <p:cNvCxnSpPr/>
              <p:nvPr/>
            </p:nvCxnSpPr>
            <p:spPr>
              <a:xfrm>
                <a:off x="10540549" y="3254676"/>
                <a:ext cx="173262" cy="0"/>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5"/>
              <p:cNvCxnSpPr/>
              <p:nvPr/>
            </p:nvCxnSpPr>
            <p:spPr>
              <a:xfrm>
                <a:off x="10713811" y="3254676"/>
                <a:ext cx="0" cy="437447"/>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29" name="直接连接符 60"/>
              <p:cNvCxnSpPr/>
              <p:nvPr/>
            </p:nvCxnSpPr>
            <p:spPr>
              <a:xfrm>
                <a:off x="10713689" y="3255472"/>
                <a:ext cx="0" cy="175687"/>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4679546" y="2798492"/>
              <a:ext cx="176744" cy="450777"/>
              <a:chOff x="6424264" y="3992650"/>
              <a:chExt cx="176744" cy="450777"/>
            </a:xfrm>
          </p:grpSpPr>
          <p:cxnSp>
            <p:nvCxnSpPr>
              <p:cNvPr id="31" name="直接连接符 64"/>
              <p:cNvCxnSpPr/>
              <p:nvPr/>
            </p:nvCxnSpPr>
            <p:spPr>
              <a:xfrm>
                <a:off x="6424264" y="3992650"/>
                <a:ext cx="0" cy="437447"/>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32" name="直接连接符 65"/>
              <p:cNvCxnSpPr/>
              <p:nvPr/>
            </p:nvCxnSpPr>
            <p:spPr>
              <a:xfrm>
                <a:off x="6454398" y="4443427"/>
                <a:ext cx="146610" cy="0"/>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cxnSp>
            <p:nvCxnSpPr>
              <p:cNvPr id="33" name="直接连接符 66"/>
              <p:cNvCxnSpPr/>
              <p:nvPr/>
            </p:nvCxnSpPr>
            <p:spPr>
              <a:xfrm>
                <a:off x="6424264" y="4270256"/>
                <a:ext cx="0" cy="173171"/>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grpSp>
        <p:sp>
          <p:nvSpPr>
            <p:cNvPr id="34" name="文本框 4"/>
            <p:cNvSpPr txBox="1">
              <a:spLocks noChangeArrowheads="1"/>
            </p:cNvSpPr>
            <p:nvPr/>
          </p:nvSpPr>
          <p:spPr bwMode="auto">
            <a:xfrm>
              <a:off x="4928477" y="2028971"/>
              <a:ext cx="7549199" cy="119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algn="just" defTabSz="914400" fontAlgn="base">
                <a:lnSpc>
                  <a:spcPct val="150000"/>
                </a:lnSpc>
                <a:spcBef>
                  <a:spcPct val="0"/>
                </a:spcBef>
                <a:spcAft>
                  <a:spcPct val="0"/>
                </a:spcAft>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区总工会及时总结各地工会实施“互联网+”行动的新思路、新做法、新模式，形成可复制、可推广的经验成果，创新宣传方式，大力宣传“互联网+”工会工作的先进典型，营造有利于推进工会网上工作的舆论氛围，以品牌栏目带动网络关注度，例如“身边榜样”等网络栏目受到广大职工广泛阅读、点赞，工会网上工作关注度越来越高。</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rot="0">
            <a:off x="965200" y="5189855"/>
            <a:ext cx="1915795" cy="474980"/>
            <a:chOff x="5152536" y="3968432"/>
            <a:chExt cx="1915457" cy="474995"/>
          </a:xfrm>
        </p:grpSpPr>
        <p:sp>
          <p:nvSpPr>
            <p:cNvPr id="40" name="文本框 39"/>
            <p:cNvSpPr txBox="1"/>
            <p:nvPr/>
          </p:nvSpPr>
          <p:spPr>
            <a:xfrm>
              <a:off x="5559499" y="3968432"/>
              <a:ext cx="1508493" cy="4603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技术培训</a:t>
              </a:r>
              <a:endParaRPr kumimoji="0" lang="zh-CN" altLang="en-US" sz="2400" b="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cxnSp>
          <p:nvCxnSpPr>
            <p:cNvPr id="41" name="直接连接符 62"/>
            <p:cNvCxnSpPr/>
            <p:nvPr/>
          </p:nvCxnSpPr>
          <p:spPr>
            <a:xfrm>
              <a:off x="5152536" y="4430092"/>
              <a:ext cx="1915457" cy="0"/>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sp>
          <p:nvSpPr>
            <p:cNvPr id="42" name="平行四边形 41"/>
            <p:cNvSpPr/>
            <p:nvPr/>
          </p:nvSpPr>
          <p:spPr>
            <a:xfrm>
              <a:off x="5152536" y="4229977"/>
              <a:ext cx="322076" cy="213450"/>
            </a:xfrm>
            <a:prstGeom prst="parallelogram">
              <a:avLst/>
            </a:prstGeom>
            <a:gradFill>
              <a:gsLst>
                <a:gs pos="0">
                  <a:srgbClr val="DA2909"/>
                </a:gs>
                <a:gs pos="67000">
                  <a:srgbClr val="DA290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grpSp>
      <p:grpSp>
        <p:nvGrpSpPr>
          <p:cNvPr id="43" name="组合 42"/>
          <p:cNvGrpSpPr/>
          <p:nvPr/>
        </p:nvGrpSpPr>
        <p:grpSpPr>
          <a:xfrm rot="0">
            <a:off x="3129280" y="5213350"/>
            <a:ext cx="8023918" cy="1225392"/>
            <a:chOff x="4679546" y="2023893"/>
            <a:chExt cx="8024257" cy="1225376"/>
          </a:xfrm>
        </p:grpSpPr>
        <p:sp>
          <p:nvSpPr>
            <p:cNvPr id="44" name="矩形 43"/>
            <p:cNvSpPr/>
            <p:nvPr/>
          </p:nvSpPr>
          <p:spPr>
            <a:xfrm>
              <a:off x="4735428" y="2064532"/>
              <a:ext cx="7928310" cy="1144255"/>
            </a:xfrm>
            <a:prstGeom prst="rect">
              <a:avLst/>
            </a:prstGeom>
            <a:solidFill>
              <a:srgbClr val="E60012">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grpSp>
          <p:nvGrpSpPr>
            <p:cNvPr id="45" name="组合 44"/>
            <p:cNvGrpSpPr/>
            <p:nvPr/>
          </p:nvGrpSpPr>
          <p:grpSpPr>
            <a:xfrm>
              <a:off x="12076151" y="2023893"/>
              <a:ext cx="627652" cy="437447"/>
              <a:chOff x="10086159" y="3254676"/>
              <a:chExt cx="627652" cy="437447"/>
            </a:xfrm>
          </p:grpSpPr>
          <p:cxnSp>
            <p:nvCxnSpPr>
              <p:cNvPr id="46" name="直接连接符 46"/>
              <p:cNvCxnSpPr/>
              <p:nvPr/>
            </p:nvCxnSpPr>
            <p:spPr>
              <a:xfrm>
                <a:off x="10086159" y="3254676"/>
                <a:ext cx="627530" cy="0"/>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47" name="直接连接符 55"/>
              <p:cNvCxnSpPr/>
              <p:nvPr/>
            </p:nvCxnSpPr>
            <p:spPr>
              <a:xfrm>
                <a:off x="10540549" y="3254676"/>
                <a:ext cx="173262" cy="0"/>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cxnSp>
            <p:nvCxnSpPr>
              <p:cNvPr id="48" name="直接连接符 25"/>
              <p:cNvCxnSpPr/>
              <p:nvPr/>
            </p:nvCxnSpPr>
            <p:spPr>
              <a:xfrm>
                <a:off x="10713811" y="3254676"/>
                <a:ext cx="0" cy="437447"/>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49" name="直接连接符 60"/>
              <p:cNvCxnSpPr/>
              <p:nvPr/>
            </p:nvCxnSpPr>
            <p:spPr>
              <a:xfrm>
                <a:off x="10713689" y="3255472"/>
                <a:ext cx="0" cy="175687"/>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4679546" y="2798492"/>
              <a:ext cx="176744" cy="450777"/>
              <a:chOff x="6424264" y="3992650"/>
              <a:chExt cx="176744" cy="450777"/>
            </a:xfrm>
          </p:grpSpPr>
          <p:cxnSp>
            <p:nvCxnSpPr>
              <p:cNvPr id="51" name="直接连接符 64"/>
              <p:cNvCxnSpPr/>
              <p:nvPr/>
            </p:nvCxnSpPr>
            <p:spPr>
              <a:xfrm>
                <a:off x="6424264" y="3992650"/>
                <a:ext cx="0" cy="437447"/>
              </a:xfrm>
              <a:prstGeom prst="line">
                <a:avLst/>
              </a:prstGeom>
              <a:ln w="3175">
                <a:solidFill>
                  <a:srgbClr val="E60012"/>
                </a:solidFill>
              </a:ln>
            </p:spPr>
            <p:style>
              <a:lnRef idx="1">
                <a:schemeClr val="accent1"/>
              </a:lnRef>
              <a:fillRef idx="0">
                <a:schemeClr val="accent1"/>
              </a:fillRef>
              <a:effectRef idx="0">
                <a:schemeClr val="accent1"/>
              </a:effectRef>
              <a:fontRef idx="minor">
                <a:schemeClr val="tx1"/>
              </a:fontRef>
            </p:style>
          </p:cxnSp>
          <p:cxnSp>
            <p:nvCxnSpPr>
              <p:cNvPr id="52" name="直接连接符 65"/>
              <p:cNvCxnSpPr/>
              <p:nvPr/>
            </p:nvCxnSpPr>
            <p:spPr>
              <a:xfrm>
                <a:off x="6454398" y="4443427"/>
                <a:ext cx="146610" cy="0"/>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66"/>
              <p:cNvCxnSpPr/>
              <p:nvPr/>
            </p:nvCxnSpPr>
            <p:spPr>
              <a:xfrm>
                <a:off x="6424264" y="4270256"/>
                <a:ext cx="0" cy="173171"/>
              </a:xfrm>
              <a:prstGeom prst="line">
                <a:avLst/>
              </a:prstGeom>
              <a:ln w="38100" cap="sq">
                <a:solidFill>
                  <a:srgbClr val="E60012"/>
                </a:solidFill>
                <a:round/>
              </a:ln>
            </p:spPr>
            <p:style>
              <a:lnRef idx="1">
                <a:schemeClr val="accent1"/>
              </a:lnRef>
              <a:fillRef idx="0">
                <a:schemeClr val="accent1"/>
              </a:fillRef>
              <a:effectRef idx="0">
                <a:schemeClr val="accent1"/>
              </a:effectRef>
              <a:fontRef idx="minor">
                <a:schemeClr val="tx1"/>
              </a:fontRef>
            </p:style>
          </p:cxnSp>
        </p:grpSp>
        <p:sp>
          <p:nvSpPr>
            <p:cNvPr id="54" name="文本框 4"/>
            <p:cNvSpPr txBox="1">
              <a:spLocks noChangeArrowheads="1"/>
            </p:cNvSpPr>
            <p:nvPr/>
          </p:nvSpPr>
          <p:spPr bwMode="auto">
            <a:xfrm>
              <a:off x="4936097" y="2200419"/>
              <a:ext cx="7549199" cy="82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algn="just" defTabSz="914400" fontAlgn="base">
                <a:lnSpc>
                  <a:spcPct val="200000"/>
                </a:lnSpc>
                <a:spcBef>
                  <a:spcPct val="0"/>
                </a:spcBef>
                <a:spcAft>
                  <a:spcPct val="0"/>
                </a:spcAft>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加强互联网理论和实务培训，把知网、懂网、建网、用网作为能力建设的重要内容，列入工会干部教育培训课程，引导各级工会干部树立互联网思维，提高运用互联网开展工作的能力。</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75030" y="517525"/>
            <a:ext cx="10442575" cy="854075"/>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a:latin typeface="微软雅黑" panose="020B0503020204020204" pitchFamily="34" charset="-122"/>
                <a:ea typeface="微软雅黑" panose="020B0503020204020204" pitchFamily="34" charset="-122"/>
              </a:rPr>
              <a:t>四、加强考核管理，完善机制制度</a:t>
            </a:r>
            <a:endParaRPr kumimoji="1" lang="zh-CN" altLang="en-US" sz="2400">
              <a:latin typeface="微软雅黑" panose="020B0503020204020204" pitchFamily="34" charset="-122"/>
              <a:ea typeface="微软雅黑" panose="020B0503020204020204" pitchFamily="34" charset="-122"/>
            </a:endParaRPr>
          </a:p>
        </p:txBody>
      </p:sp>
      <p:grpSp>
        <p:nvGrpSpPr>
          <p:cNvPr id="7" name="组合 6"/>
          <p:cNvGrpSpPr/>
          <p:nvPr/>
        </p:nvGrpSpPr>
        <p:grpSpPr>
          <a:xfrm>
            <a:off x="874713" y="1805060"/>
            <a:ext cx="10442575" cy="4574785"/>
            <a:chOff x="874713" y="1794265"/>
            <a:chExt cx="10442575" cy="4574785"/>
          </a:xfrm>
        </p:grpSpPr>
        <p:cxnSp>
          <p:nvCxnSpPr>
            <p:cNvPr id="8" name="直线连接符 7"/>
            <p:cNvCxnSpPr/>
            <p:nvPr/>
          </p:nvCxnSpPr>
          <p:spPr>
            <a:xfrm>
              <a:off x="874713" y="1794265"/>
              <a:ext cx="10442575" cy="0"/>
            </a:xfrm>
            <a:prstGeom prst="line">
              <a:avLst/>
            </a:prstGeom>
            <a:ln w="50800">
              <a:gradFill flip="none" rotWithShape="1">
                <a:gsLst>
                  <a:gs pos="0">
                    <a:srgbClr val="DA2909"/>
                  </a:gs>
                  <a:gs pos="100000">
                    <a:srgbClr val="FD8146"/>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标注 10"/>
            <p:cNvSpPr/>
            <p:nvPr/>
          </p:nvSpPr>
          <p:spPr>
            <a:xfrm>
              <a:off x="874713" y="6012543"/>
              <a:ext cx="10442575" cy="356507"/>
            </a:xfrm>
            <a:custGeom>
              <a:avLst/>
              <a:gdLst>
                <a:gd name="connsiteX0" fmla="*/ 0 w 10442575"/>
                <a:gd name="connsiteY0" fmla="*/ 0 h 2852057"/>
                <a:gd name="connsiteX1" fmla="*/ 1740429 w 10442575"/>
                <a:gd name="connsiteY1" fmla="*/ 0 h 2852057"/>
                <a:gd name="connsiteX2" fmla="*/ 1740429 w 10442575"/>
                <a:gd name="connsiteY2" fmla="*/ 0 h 2852057"/>
                <a:gd name="connsiteX3" fmla="*/ 4351073 w 10442575"/>
                <a:gd name="connsiteY3" fmla="*/ 0 h 2852057"/>
                <a:gd name="connsiteX4" fmla="*/ 10442575 w 10442575"/>
                <a:gd name="connsiteY4" fmla="*/ 0 h 2852057"/>
                <a:gd name="connsiteX5" fmla="*/ 10442575 w 10442575"/>
                <a:gd name="connsiteY5" fmla="*/ 1663700 h 2852057"/>
                <a:gd name="connsiteX6" fmla="*/ 10442575 w 10442575"/>
                <a:gd name="connsiteY6" fmla="*/ 1663700 h 2852057"/>
                <a:gd name="connsiteX7" fmla="*/ 10442575 w 10442575"/>
                <a:gd name="connsiteY7" fmla="*/ 2376714 h 2852057"/>
                <a:gd name="connsiteX8" fmla="*/ 10442575 w 10442575"/>
                <a:gd name="connsiteY8" fmla="*/ 2852057 h 2852057"/>
                <a:gd name="connsiteX9" fmla="*/ 4351073 w 10442575"/>
                <a:gd name="connsiteY9" fmla="*/ 2852057 h 2852057"/>
                <a:gd name="connsiteX10" fmla="*/ 3045786 w 10442575"/>
                <a:gd name="connsiteY10" fmla="*/ 3208564 h 2852057"/>
                <a:gd name="connsiteX11" fmla="*/ 1740429 w 10442575"/>
                <a:gd name="connsiteY11" fmla="*/ 2852057 h 2852057"/>
                <a:gd name="connsiteX12" fmla="*/ 0 w 10442575"/>
                <a:gd name="connsiteY12" fmla="*/ 2852057 h 2852057"/>
                <a:gd name="connsiteX13" fmla="*/ 0 w 10442575"/>
                <a:gd name="connsiteY13" fmla="*/ 2376714 h 2852057"/>
                <a:gd name="connsiteX14" fmla="*/ 0 w 10442575"/>
                <a:gd name="connsiteY14" fmla="*/ 1663700 h 2852057"/>
                <a:gd name="connsiteX15" fmla="*/ 0 w 10442575"/>
                <a:gd name="connsiteY15" fmla="*/ 1663700 h 2852057"/>
                <a:gd name="connsiteX16" fmla="*/ 0 w 10442575"/>
                <a:gd name="connsiteY16" fmla="*/ 0 h 2852057"/>
                <a:gd name="connsiteX0-1" fmla="*/ 0 w 10442575"/>
                <a:gd name="connsiteY0-2" fmla="*/ 0 h 3208564"/>
                <a:gd name="connsiteX1-3" fmla="*/ 1740429 w 10442575"/>
                <a:gd name="connsiteY1-4" fmla="*/ 0 h 3208564"/>
                <a:gd name="connsiteX2-5" fmla="*/ 1740429 w 10442575"/>
                <a:gd name="connsiteY2-6" fmla="*/ 0 h 3208564"/>
                <a:gd name="connsiteX3-7" fmla="*/ 4351073 w 10442575"/>
                <a:gd name="connsiteY3-8" fmla="*/ 0 h 3208564"/>
                <a:gd name="connsiteX4-9" fmla="*/ 10442575 w 10442575"/>
                <a:gd name="connsiteY4-10" fmla="*/ 0 h 3208564"/>
                <a:gd name="connsiteX5-11" fmla="*/ 10442575 w 10442575"/>
                <a:gd name="connsiteY5-12" fmla="*/ 1663700 h 3208564"/>
                <a:gd name="connsiteX6-13" fmla="*/ 10442575 w 10442575"/>
                <a:gd name="connsiteY6-14" fmla="*/ 1663700 h 3208564"/>
                <a:gd name="connsiteX7-15" fmla="*/ 10442575 w 10442575"/>
                <a:gd name="connsiteY7-16" fmla="*/ 2376714 h 3208564"/>
                <a:gd name="connsiteX8-17" fmla="*/ 10442575 w 10442575"/>
                <a:gd name="connsiteY8-18" fmla="*/ 2852057 h 3208564"/>
                <a:gd name="connsiteX9-19" fmla="*/ 4351073 w 10442575"/>
                <a:gd name="connsiteY9-20" fmla="*/ 2852057 h 3208564"/>
                <a:gd name="connsiteX10-21" fmla="*/ 3045786 w 10442575"/>
                <a:gd name="connsiteY10-22" fmla="*/ 3208564 h 3208564"/>
                <a:gd name="connsiteX11-23" fmla="*/ 1740429 w 10442575"/>
                <a:gd name="connsiteY11-24" fmla="*/ 2852057 h 3208564"/>
                <a:gd name="connsiteX12-25" fmla="*/ 0 w 10442575"/>
                <a:gd name="connsiteY12-26" fmla="*/ 2852057 h 3208564"/>
                <a:gd name="connsiteX13-27" fmla="*/ 0 w 10442575"/>
                <a:gd name="connsiteY13-28" fmla="*/ 2376714 h 3208564"/>
                <a:gd name="connsiteX14-29" fmla="*/ 0 w 10442575"/>
                <a:gd name="connsiteY14-30" fmla="*/ 1663700 h 3208564"/>
                <a:gd name="connsiteX15-31" fmla="*/ 0 w 10442575"/>
                <a:gd name="connsiteY15-32" fmla="*/ 1663700 h 3208564"/>
                <a:gd name="connsiteX16-33" fmla="*/ 91440 w 10442575"/>
                <a:gd name="connsiteY16-34" fmla="*/ 91440 h 3208564"/>
                <a:gd name="connsiteX0-35" fmla="*/ 0 w 10442575"/>
                <a:gd name="connsiteY0-36" fmla="*/ 0 h 3208564"/>
                <a:gd name="connsiteX1-37" fmla="*/ 1740429 w 10442575"/>
                <a:gd name="connsiteY1-38" fmla="*/ 0 h 3208564"/>
                <a:gd name="connsiteX2-39" fmla="*/ 1740429 w 10442575"/>
                <a:gd name="connsiteY2-40" fmla="*/ 0 h 3208564"/>
                <a:gd name="connsiteX3-41" fmla="*/ 4351073 w 10442575"/>
                <a:gd name="connsiteY3-42" fmla="*/ 0 h 3208564"/>
                <a:gd name="connsiteX4-43" fmla="*/ 10442575 w 10442575"/>
                <a:gd name="connsiteY4-44" fmla="*/ 0 h 3208564"/>
                <a:gd name="connsiteX5-45" fmla="*/ 10442575 w 10442575"/>
                <a:gd name="connsiteY5-46" fmla="*/ 1663700 h 3208564"/>
                <a:gd name="connsiteX6-47" fmla="*/ 10442575 w 10442575"/>
                <a:gd name="connsiteY6-48" fmla="*/ 1663700 h 3208564"/>
                <a:gd name="connsiteX7-49" fmla="*/ 10442575 w 10442575"/>
                <a:gd name="connsiteY7-50" fmla="*/ 2376714 h 3208564"/>
                <a:gd name="connsiteX8-51" fmla="*/ 10442575 w 10442575"/>
                <a:gd name="connsiteY8-52" fmla="*/ 2852057 h 3208564"/>
                <a:gd name="connsiteX9-53" fmla="*/ 4351073 w 10442575"/>
                <a:gd name="connsiteY9-54" fmla="*/ 2852057 h 3208564"/>
                <a:gd name="connsiteX10-55" fmla="*/ 3045786 w 10442575"/>
                <a:gd name="connsiteY10-56" fmla="*/ 3208564 h 3208564"/>
                <a:gd name="connsiteX11-57" fmla="*/ 1740429 w 10442575"/>
                <a:gd name="connsiteY11-58" fmla="*/ 2852057 h 3208564"/>
                <a:gd name="connsiteX12-59" fmla="*/ 0 w 10442575"/>
                <a:gd name="connsiteY12-60" fmla="*/ 2852057 h 3208564"/>
                <a:gd name="connsiteX13-61" fmla="*/ 0 w 10442575"/>
                <a:gd name="connsiteY13-62" fmla="*/ 2376714 h 3208564"/>
                <a:gd name="connsiteX14-63" fmla="*/ 0 w 10442575"/>
                <a:gd name="connsiteY14-64" fmla="*/ 1663700 h 3208564"/>
                <a:gd name="connsiteX15-65" fmla="*/ 0 w 10442575"/>
                <a:gd name="connsiteY15-66" fmla="*/ 1663700 h 3208564"/>
                <a:gd name="connsiteX0-67" fmla="*/ 0 w 10442575"/>
                <a:gd name="connsiteY0-68" fmla="*/ 0 h 3208564"/>
                <a:gd name="connsiteX1-69" fmla="*/ 1740429 w 10442575"/>
                <a:gd name="connsiteY1-70" fmla="*/ 0 h 3208564"/>
                <a:gd name="connsiteX2-71" fmla="*/ 1740429 w 10442575"/>
                <a:gd name="connsiteY2-72" fmla="*/ 0 h 3208564"/>
                <a:gd name="connsiteX3-73" fmla="*/ 4351073 w 10442575"/>
                <a:gd name="connsiteY3-74" fmla="*/ 0 h 3208564"/>
                <a:gd name="connsiteX4-75" fmla="*/ 10442575 w 10442575"/>
                <a:gd name="connsiteY4-76" fmla="*/ 0 h 3208564"/>
                <a:gd name="connsiteX5-77" fmla="*/ 10442575 w 10442575"/>
                <a:gd name="connsiteY5-78" fmla="*/ 1663700 h 3208564"/>
                <a:gd name="connsiteX6-79" fmla="*/ 10442575 w 10442575"/>
                <a:gd name="connsiteY6-80" fmla="*/ 1663700 h 3208564"/>
                <a:gd name="connsiteX7-81" fmla="*/ 10442575 w 10442575"/>
                <a:gd name="connsiteY7-82" fmla="*/ 2376714 h 3208564"/>
                <a:gd name="connsiteX8-83" fmla="*/ 10442575 w 10442575"/>
                <a:gd name="connsiteY8-84" fmla="*/ 2852057 h 3208564"/>
                <a:gd name="connsiteX9-85" fmla="*/ 4351073 w 10442575"/>
                <a:gd name="connsiteY9-86" fmla="*/ 2852057 h 3208564"/>
                <a:gd name="connsiteX10-87" fmla="*/ 3045786 w 10442575"/>
                <a:gd name="connsiteY10-88" fmla="*/ 3208564 h 3208564"/>
                <a:gd name="connsiteX11-89" fmla="*/ 1740429 w 10442575"/>
                <a:gd name="connsiteY11-90" fmla="*/ 2852057 h 3208564"/>
                <a:gd name="connsiteX12-91" fmla="*/ 0 w 10442575"/>
                <a:gd name="connsiteY12-92" fmla="*/ 2852057 h 3208564"/>
                <a:gd name="connsiteX13-93" fmla="*/ 0 w 10442575"/>
                <a:gd name="connsiteY13-94" fmla="*/ 2376714 h 3208564"/>
                <a:gd name="connsiteX14-95" fmla="*/ 0 w 10442575"/>
                <a:gd name="connsiteY14-96" fmla="*/ 1663700 h 3208564"/>
                <a:gd name="connsiteX0-97" fmla="*/ 0 w 10442575"/>
                <a:gd name="connsiteY0-98" fmla="*/ 0 h 3208564"/>
                <a:gd name="connsiteX1-99" fmla="*/ 1740429 w 10442575"/>
                <a:gd name="connsiteY1-100" fmla="*/ 0 h 3208564"/>
                <a:gd name="connsiteX2-101" fmla="*/ 1740429 w 10442575"/>
                <a:gd name="connsiteY2-102" fmla="*/ 0 h 3208564"/>
                <a:gd name="connsiteX3-103" fmla="*/ 4351073 w 10442575"/>
                <a:gd name="connsiteY3-104" fmla="*/ 0 h 3208564"/>
                <a:gd name="connsiteX4-105" fmla="*/ 10442575 w 10442575"/>
                <a:gd name="connsiteY4-106" fmla="*/ 0 h 3208564"/>
                <a:gd name="connsiteX5-107" fmla="*/ 10442575 w 10442575"/>
                <a:gd name="connsiteY5-108" fmla="*/ 1663700 h 3208564"/>
                <a:gd name="connsiteX6-109" fmla="*/ 10442575 w 10442575"/>
                <a:gd name="connsiteY6-110" fmla="*/ 1663700 h 3208564"/>
                <a:gd name="connsiteX7-111" fmla="*/ 10442575 w 10442575"/>
                <a:gd name="connsiteY7-112" fmla="*/ 2376714 h 3208564"/>
                <a:gd name="connsiteX8-113" fmla="*/ 10442575 w 10442575"/>
                <a:gd name="connsiteY8-114" fmla="*/ 2852057 h 3208564"/>
                <a:gd name="connsiteX9-115" fmla="*/ 4351073 w 10442575"/>
                <a:gd name="connsiteY9-116" fmla="*/ 2852057 h 3208564"/>
                <a:gd name="connsiteX10-117" fmla="*/ 3045786 w 10442575"/>
                <a:gd name="connsiteY10-118" fmla="*/ 3208564 h 3208564"/>
                <a:gd name="connsiteX11-119" fmla="*/ 1740429 w 10442575"/>
                <a:gd name="connsiteY11-120" fmla="*/ 2852057 h 3208564"/>
                <a:gd name="connsiteX12-121" fmla="*/ 0 w 10442575"/>
                <a:gd name="connsiteY12-122" fmla="*/ 2852057 h 3208564"/>
                <a:gd name="connsiteX13-123" fmla="*/ 0 w 10442575"/>
                <a:gd name="connsiteY13-124" fmla="*/ 2376714 h 3208564"/>
                <a:gd name="connsiteX0-125" fmla="*/ 0 w 10442575"/>
                <a:gd name="connsiteY0-126" fmla="*/ 0 h 3208564"/>
                <a:gd name="connsiteX1-127" fmla="*/ 1740429 w 10442575"/>
                <a:gd name="connsiteY1-128" fmla="*/ 0 h 3208564"/>
                <a:gd name="connsiteX2-129" fmla="*/ 1740429 w 10442575"/>
                <a:gd name="connsiteY2-130" fmla="*/ 0 h 3208564"/>
                <a:gd name="connsiteX3-131" fmla="*/ 4351073 w 10442575"/>
                <a:gd name="connsiteY3-132" fmla="*/ 0 h 3208564"/>
                <a:gd name="connsiteX4-133" fmla="*/ 10442575 w 10442575"/>
                <a:gd name="connsiteY4-134" fmla="*/ 0 h 3208564"/>
                <a:gd name="connsiteX5-135" fmla="*/ 10442575 w 10442575"/>
                <a:gd name="connsiteY5-136" fmla="*/ 1663700 h 3208564"/>
                <a:gd name="connsiteX6-137" fmla="*/ 10442575 w 10442575"/>
                <a:gd name="connsiteY6-138" fmla="*/ 1663700 h 3208564"/>
                <a:gd name="connsiteX7-139" fmla="*/ 10442575 w 10442575"/>
                <a:gd name="connsiteY7-140" fmla="*/ 2376714 h 3208564"/>
                <a:gd name="connsiteX8-141" fmla="*/ 10442575 w 10442575"/>
                <a:gd name="connsiteY8-142" fmla="*/ 2852057 h 3208564"/>
                <a:gd name="connsiteX9-143" fmla="*/ 4351073 w 10442575"/>
                <a:gd name="connsiteY9-144" fmla="*/ 2852057 h 3208564"/>
                <a:gd name="connsiteX10-145" fmla="*/ 3045786 w 10442575"/>
                <a:gd name="connsiteY10-146" fmla="*/ 3208564 h 3208564"/>
                <a:gd name="connsiteX11-147" fmla="*/ 1740429 w 10442575"/>
                <a:gd name="connsiteY11-148" fmla="*/ 2852057 h 3208564"/>
                <a:gd name="connsiteX12-149" fmla="*/ 0 w 10442575"/>
                <a:gd name="connsiteY12-150" fmla="*/ 2852057 h 3208564"/>
                <a:gd name="connsiteX0-151" fmla="*/ 0 w 10442575"/>
                <a:gd name="connsiteY0-152" fmla="*/ 0 h 3208564"/>
                <a:gd name="connsiteX1-153" fmla="*/ 1740429 w 10442575"/>
                <a:gd name="connsiteY1-154" fmla="*/ 0 h 3208564"/>
                <a:gd name="connsiteX2-155" fmla="*/ 1740429 w 10442575"/>
                <a:gd name="connsiteY2-156" fmla="*/ 0 h 3208564"/>
                <a:gd name="connsiteX3-157" fmla="*/ 4351073 w 10442575"/>
                <a:gd name="connsiteY3-158" fmla="*/ 0 h 3208564"/>
                <a:gd name="connsiteX4-159" fmla="*/ 10442575 w 10442575"/>
                <a:gd name="connsiteY4-160" fmla="*/ 0 h 3208564"/>
                <a:gd name="connsiteX5-161" fmla="*/ 10442575 w 10442575"/>
                <a:gd name="connsiteY5-162" fmla="*/ 1663700 h 3208564"/>
                <a:gd name="connsiteX6-163" fmla="*/ 10442575 w 10442575"/>
                <a:gd name="connsiteY6-164" fmla="*/ 1663700 h 3208564"/>
                <a:gd name="connsiteX7-165" fmla="*/ 10442575 w 10442575"/>
                <a:gd name="connsiteY7-166" fmla="*/ 2852057 h 3208564"/>
                <a:gd name="connsiteX8-167" fmla="*/ 4351073 w 10442575"/>
                <a:gd name="connsiteY8-168" fmla="*/ 2852057 h 3208564"/>
                <a:gd name="connsiteX9-169" fmla="*/ 3045786 w 10442575"/>
                <a:gd name="connsiteY9-170" fmla="*/ 3208564 h 3208564"/>
                <a:gd name="connsiteX10-171" fmla="*/ 1740429 w 10442575"/>
                <a:gd name="connsiteY10-172" fmla="*/ 2852057 h 3208564"/>
                <a:gd name="connsiteX11-173" fmla="*/ 0 w 10442575"/>
                <a:gd name="connsiteY11-174" fmla="*/ 2852057 h 3208564"/>
                <a:gd name="connsiteX0-175" fmla="*/ 0 w 10442575"/>
                <a:gd name="connsiteY0-176" fmla="*/ 0 h 3208564"/>
                <a:gd name="connsiteX1-177" fmla="*/ 1740429 w 10442575"/>
                <a:gd name="connsiteY1-178" fmla="*/ 0 h 3208564"/>
                <a:gd name="connsiteX2-179" fmla="*/ 1740429 w 10442575"/>
                <a:gd name="connsiteY2-180" fmla="*/ 0 h 3208564"/>
                <a:gd name="connsiteX3-181" fmla="*/ 4351073 w 10442575"/>
                <a:gd name="connsiteY3-182" fmla="*/ 0 h 3208564"/>
                <a:gd name="connsiteX4-183" fmla="*/ 10442575 w 10442575"/>
                <a:gd name="connsiteY4-184" fmla="*/ 0 h 3208564"/>
                <a:gd name="connsiteX5-185" fmla="*/ 10442575 w 10442575"/>
                <a:gd name="connsiteY5-186" fmla="*/ 1663700 h 3208564"/>
                <a:gd name="connsiteX6-187" fmla="*/ 10442575 w 10442575"/>
                <a:gd name="connsiteY6-188" fmla="*/ 2852057 h 3208564"/>
                <a:gd name="connsiteX7-189" fmla="*/ 4351073 w 10442575"/>
                <a:gd name="connsiteY7-190" fmla="*/ 2852057 h 3208564"/>
                <a:gd name="connsiteX8-191" fmla="*/ 3045786 w 10442575"/>
                <a:gd name="connsiteY8-192" fmla="*/ 3208564 h 3208564"/>
                <a:gd name="connsiteX9-193" fmla="*/ 1740429 w 10442575"/>
                <a:gd name="connsiteY9-194" fmla="*/ 2852057 h 3208564"/>
                <a:gd name="connsiteX10-195" fmla="*/ 0 w 10442575"/>
                <a:gd name="connsiteY10-196" fmla="*/ 2852057 h 3208564"/>
                <a:gd name="connsiteX0-197" fmla="*/ 0 w 10442575"/>
                <a:gd name="connsiteY0-198" fmla="*/ 0 h 3208564"/>
                <a:gd name="connsiteX1-199" fmla="*/ 1740429 w 10442575"/>
                <a:gd name="connsiteY1-200" fmla="*/ 0 h 3208564"/>
                <a:gd name="connsiteX2-201" fmla="*/ 1740429 w 10442575"/>
                <a:gd name="connsiteY2-202" fmla="*/ 0 h 3208564"/>
                <a:gd name="connsiteX3-203" fmla="*/ 4351073 w 10442575"/>
                <a:gd name="connsiteY3-204" fmla="*/ 0 h 3208564"/>
                <a:gd name="connsiteX4-205" fmla="*/ 10442575 w 10442575"/>
                <a:gd name="connsiteY4-206" fmla="*/ 0 h 3208564"/>
                <a:gd name="connsiteX5-207" fmla="*/ 10442575 w 10442575"/>
                <a:gd name="connsiteY5-208" fmla="*/ 2852057 h 3208564"/>
                <a:gd name="connsiteX6-209" fmla="*/ 4351073 w 10442575"/>
                <a:gd name="connsiteY6-210" fmla="*/ 2852057 h 3208564"/>
                <a:gd name="connsiteX7-211" fmla="*/ 3045786 w 10442575"/>
                <a:gd name="connsiteY7-212" fmla="*/ 3208564 h 3208564"/>
                <a:gd name="connsiteX8-213" fmla="*/ 1740429 w 10442575"/>
                <a:gd name="connsiteY8-214" fmla="*/ 2852057 h 3208564"/>
                <a:gd name="connsiteX9-215" fmla="*/ 0 w 10442575"/>
                <a:gd name="connsiteY9-216" fmla="*/ 2852057 h 3208564"/>
                <a:gd name="connsiteX0-217" fmla="*/ 1740429 w 10442575"/>
                <a:gd name="connsiteY0-218" fmla="*/ 0 h 3208564"/>
                <a:gd name="connsiteX1-219" fmla="*/ 1740429 w 10442575"/>
                <a:gd name="connsiteY1-220" fmla="*/ 0 h 3208564"/>
                <a:gd name="connsiteX2-221" fmla="*/ 4351073 w 10442575"/>
                <a:gd name="connsiteY2-222" fmla="*/ 0 h 3208564"/>
                <a:gd name="connsiteX3-223" fmla="*/ 10442575 w 10442575"/>
                <a:gd name="connsiteY3-224" fmla="*/ 0 h 3208564"/>
                <a:gd name="connsiteX4-225" fmla="*/ 10442575 w 10442575"/>
                <a:gd name="connsiteY4-226" fmla="*/ 2852057 h 3208564"/>
                <a:gd name="connsiteX5-227" fmla="*/ 4351073 w 10442575"/>
                <a:gd name="connsiteY5-228" fmla="*/ 2852057 h 3208564"/>
                <a:gd name="connsiteX6-229" fmla="*/ 3045786 w 10442575"/>
                <a:gd name="connsiteY6-230" fmla="*/ 3208564 h 3208564"/>
                <a:gd name="connsiteX7-231" fmla="*/ 1740429 w 10442575"/>
                <a:gd name="connsiteY7-232" fmla="*/ 2852057 h 3208564"/>
                <a:gd name="connsiteX8-233" fmla="*/ 0 w 10442575"/>
                <a:gd name="connsiteY8-234" fmla="*/ 2852057 h 3208564"/>
                <a:gd name="connsiteX0-235" fmla="*/ 1740429 w 10442575"/>
                <a:gd name="connsiteY0-236" fmla="*/ 0 h 3208564"/>
                <a:gd name="connsiteX1-237" fmla="*/ 1740429 w 10442575"/>
                <a:gd name="connsiteY1-238" fmla="*/ 0 h 3208564"/>
                <a:gd name="connsiteX2-239" fmla="*/ 10442575 w 10442575"/>
                <a:gd name="connsiteY2-240" fmla="*/ 0 h 3208564"/>
                <a:gd name="connsiteX3-241" fmla="*/ 10442575 w 10442575"/>
                <a:gd name="connsiteY3-242" fmla="*/ 2852057 h 3208564"/>
                <a:gd name="connsiteX4-243" fmla="*/ 4351073 w 10442575"/>
                <a:gd name="connsiteY4-244" fmla="*/ 2852057 h 3208564"/>
                <a:gd name="connsiteX5-245" fmla="*/ 3045786 w 10442575"/>
                <a:gd name="connsiteY5-246" fmla="*/ 3208564 h 3208564"/>
                <a:gd name="connsiteX6-247" fmla="*/ 1740429 w 10442575"/>
                <a:gd name="connsiteY6-248" fmla="*/ 2852057 h 3208564"/>
                <a:gd name="connsiteX7-249" fmla="*/ 0 w 10442575"/>
                <a:gd name="connsiteY7-250" fmla="*/ 2852057 h 3208564"/>
                <a:gd name="connsiteX0-251" fmla="*/ 1740429 w 10442575"/>
                <a:gd name="connsiteY0-252" fmla="*/ 0 h 3208564"/>
                <a:gd name="connsiteX1-253" fmla="*/ 10442575 w 10442575"/>
                <a:gd name="connsiteY1-254" fmla="*/ 0 h 3208564"/>
                <a:gd name="connsiteX2-255" fmla="*/ 10442575 w 10442575"/>
                <a:gd name="connsiteY2-256" fmla="*/ 2852057 h 3208564"/>
                <a:gd name="connsiteX3-257" fmla="*/ 4351073 w 10442575"/>
                <a:gd name="connsiteY3-258" fmla="*/ 2852057 h 3208564"/>
                <a:gd name="connsiteX4-259" fmla="*/ 3045786 w 10442575"/>
                <a:gd name="connsiteY4-260" fmla="*/ 3208564 h 3208564"/>
                <a:gd name="connsiteX5-261" fmla="*/ 1740429 w 10442575"/>
                <a:gd name="connsiteY5-262" fmla="*/ 2852057 h 3208564"/>
                <a:gd name="connsiteX6-263" fmla="*/ 0 w 10442575"/>
                <a:gd name="connsiteY6-264" fmla="*/ 2852057 h 3208564"/>
                <a:gd name="connsiteX0-265" fmla="*/ 10442575 w 10442575"/>
                <a:gd name="connsiteY0-266" fmla="*/ 0 h 3208564"/>
                <a:gd name="connsiteX1-267" fmla="*/ 10442575 w 10442575"/>
                <a:gd name="connsiteY1-268" fmla="*/ 2852057 h 3208564"/>
                <a:gd name="connsiteX2-269" fmla="*/ 4351073 w 10442575"/>
                <a:gd name="connsiteY2-270" fmla="*/ 2852057 h 3208564"/>
                <a:gd name="connsiteX3-271" fmla="*/ 3045786 w 10442575"/>
                <a:gd name="connsiteY3-272" fmla="*/ 3208564 h 3208564"/>
                <a:gd name="connsiteX4-273" fmla="*/ 1740429 w 10442575"/>
                <a:gd name="connsiteY4-274" fmla="*/ 2852057 h 3208564"/>
                <a:gd name="connsiteX5-275" fmla="*/ 0 w 10442575"/>
                <a:gd name="connsiteY5-276" fmla="*/ 2852057 h 3208564"/>
                <a:gd name="connsiteX0-277" fmla="*/ 10442575 w 10442575"/>
                <a:gd name="connsiteY0-278" fmla="*/ 0 h 356507"/>
                <a:gd name="connsiteX1-279" fmla="*/ 4351073 w 10442575"/>
                <a:gd name="connsiteY1-280" fmla="*/ 0 h 356507"/>
                <a:gd name="connsiteX2-281" fmla="*/ 3045786 w 10442575"/>
                <a:gd name="connsiteY2-282" fmla="*/ 356507 h 356507"/>
                <a:gd name="connsiteX3-283" fmla="*/ 1740429 w 10442575"/>
                <a:gd name="connsiteY3-284" fmla="*/ 0 h 356507"/>
                <a:gd name="connsiteX4-285" fmla="*/ 0 w 10442575"/>
                <a:gd name="connsiteY4-286" fmla="*/ 0 h 35650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42575" h="356507">
                  <a:moveTo>
                    <a:pt x="10442575" y="0"/>
                  </a:moveTo>
                  <a:lnTo>
                    <a:pt x="4351073" y="0"/>
                  </a:lnTo>
                  <a:lnTo>
                    <a:pt x="3045786" y="356507"/>
                  </a:lnTo>
                  <a:lnTo>
                    <a:pt x="1740429" y="0"/>
                  </a:lnTo>
                  <a:lnTo>
                    <a:pt x="0" y="0"/>
                  </a:lnTo>
                </a:path>
              </a:pathLst>
            </a:custGeom>
            <a:noFill/>
            <a:ln w="50800">
              <a:gradFill flip="none" rotWithShape="1">
                <a:gsLst>
                  <a:gs pos="0">
                    <a:srgbClr val="DA2909"/>
                  </a:gs>
                  <a:gs pos="100000">
                    <a:srgbClr val="FD8146"/>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bg1"/>
                </a:solidFill>
              </a:endParaRPr>
            </a:p>
          </p:txBody>
        </p:sp>
      </p:grpSp>
      <p:sp>
        <p:nvSpPr>
          <p:cNvPr id="12" name="文本框 4"/>
          <p:cNvSpPr txBox="1">
            <a:spLocks noChangeArrowheads="1"/>
          </p:cNvSpPr>
          <p:nvPr/>
        </p:nvSpPr>
        <p:spPr bwMode="auto">
          <a:xfrm>
            <a:off x="875030" y="2016760"/>
            <a:ext cx="5745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spcBef>
                <a:spcPct val="0"/>
              </a:spcBef>
              <a:spcAft>
                <a:spcPct val="0"/>
              </a:spcAft>
              <a:defRPr/>
            </a:pPr>
            <a:r>
              <a:rPr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一是健全管理机制，确保网络安全。</a:t>
            </a:r>
            <a:endParaRPr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875030" y="2573655"/>
            <a:ext cx="1452880" cy="2586990"/>
            <a:chOff x="874713" y="1175656"/>
            <a:chExt cx="1453131" cy="2008952"/>
          </a:xfrm>
        </p:grpSpPr>
        <p:sp>
          <p:nvSpPr>
            <p:cNvPr id="15" name="圆角矩形 14"/>
            <p:cNvSpPr/>
            <p:nvPr/>
          </p:nvSpPr>
          <p:spPr>
            <a:xfrm>
              <a:off x="874713" y="1175656"/>
              <a:ext cx="1453131" cy="2008952"/>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1055029" y="1321080"/>
              <a:ext cx="1092497" cy="1600652"/>
            </a:xfrm>
            <a:prstGeom prst="rect">
              <a:avLst/>
            </a:prstGeom>
            <a:noFill/>
          </p:spPr>
          <p:txBody>
            <a:bodyPr wrap="square" rtlCol="0">
              <a:spAutoFit/>
            </a:bodyPr>
            <a:lstStyle/>
            <a:p>
              <a:pPr algn="ctr"/>
              <a:r>
                <a:rPr kumimoji="1" lang="zh-CN" altLang="en-US" sz="3200" b="1" dirty="0">
                  <a:solidFill>
                    <a:schemeClr val="bg1"/>
                  </a:solidFill>
                  <a:latin typeface="微软雅黑" panose="020B0503020204020204" pitchFamily="34" charset="-122"/>
                  <a:ea typeface="微软雅黑" panose="020B0503020204020204" pitchFamily="34" charset="-122"/>
                </a:rPr>
                <a:t>健</a:t>
              </a:r>
              <a:endParaRPr kumimoji="1" lang="zh-CN" altLang="en-US" sz="3200" b="1" dirty="0">
                <a:solidFill>
                  <a:schemeClr val="bg1"/>
                </a:solidFill>
                <a:latin typeface="微软雅黑" panose="020B0503020204020204" pitchFamily="34" charset="-122"/>
                <a:ea typeface="微软雅黑" panose="020B0503020204020204" pitchFamily="34" charset="-122"/>
              </a:endParaRPr>
            </a:p>
            <a:p>
              <a:pPr algn="ctr"/>
              <a:r>
                <a:rPr kumimoji="1" lang="zh-CN" altLang="en-US" sz="3200" b="1" dirty="0">
                  <a:solidFill>
                    <a:schemeClr val="bg1"/>
                  </a:solidFill>
                  <a:latin typeface="微软雅黑" panose="020B0503020204020204" pitchFamily="34" charset="-122"/>
                  <a:ea typeface="微软雅黑" panose="020B0503020204020204" pitchFamily="34" charset="-122"/>
                </a:rPr>
                <a:t>全</a:t>
              </a:r>
              <a:endParaRPr kumimoji="1" lang="zh-CN" altLang="en-US" sz="3200" b="1" dirty="0">
                <a:solidFill>
                  <a:schemeClr val="bg1"/>
                </a:solidFill>
                <a:latin typeface="微软雅黑" panose="020B0503020204020204" pitchFamily="34" charset="-122"/>
                <a:ea typeface="微软雅黑" panose="020B0503020204020204" pitchFamily="34" charset="-122"/>
              </a:endParaRPr>
            </a:p>
            <a:p>
              <a:pPr algn="ctr"/>
              <a:r>
                <a:rPr kumimoji="1" lang="zh-CN" altLang="en-US" sz="3200" b="1" dirty="0">
                  <a:solidFill>
                    <a:schemeClr val="bg1"/>
                  </a:solidFill>
                  <a:latin typeface="微软雅黑" panose="020B0503020204020204" pitchFamily="34" charset="-122"/>
                  <a:ea typeface="微软雅黑" panose="020B0503020204020204" pitchFamily="34" charset="-122"/>
                </a:rPr>
                <a:t>机</a:t>
              </a:r>
              <a:endParaRPr kumimoji="1" lang="zh-CN" altLang="en-US" sz="3200" b="1" dirty="0">
                <a:solidFill>
                  <a:schemeClr val="bg1"/>
                </a:solidFill>
                <a:latin typeface="微软雅黑" panose="020B0503020204020204" pitchFamily="34" charset="-122"/>
                <a:ea typeface="微软雅黑" panose="020B0503020204020204" pitchFamily="34" charset="-122"/>
              </a:endParaRPr>
            </a:p>
            <a:p>
              <a:pPr algn="ctr"/>
              <a:r>
                <a:rPr kumimoji="1" lang="zh-CN" altLang="en-US" sz="3200" b="1" dirty="0">
                  <a:solidFill>
                    <a:schemeClr val="bg1"/>
                  </a:solidFill>
                  <a:latin typeface="微软雅黑" panose="020B0503020204020204" pitchFamily="34" charset="-122"/>
                  <a:ea typeface="微软雅黑" panose="020B0503020204020204" pitchFamily="34" charset="-122"/>
                </a:rPr>
                <a:t>制</a:t>
              </a:r>
              <a:endParaRPr kumimoji="1"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2508160" y="2573551"/>
            <a:ext cx="8809355" cy="2587625"/>
            <a:chOff x="2508160" y="2573551"/>
            <a:chExt cx="8809355" cy="2587625"/>
          </a:xfrm>
        </p:grpSpPr>
        <p:sp>
          <p:nvSpPr>
            <p:cNvPr id="17" name="圆角矩形 16"/>
            <p:cNvSpPr/>
            <p:nvPr/>
          </p:nvSpPr>
          <p:spPr>
            <a:xfrm>
              <a:off x="2508160" y="2573551"/>
              <a:ext cx="8809355" cy="2587625"/>
            </a:xfrm>
            <a:prstGeom prst="roundRect">
              <a:avLst>
                <a:gd name="adj" fmla="val 7663"/>
              </a:avLst>
            </a:prstGeom>
            <a:noFill/>
            <a:ln>
              <a:solidFill>
                <a:srgbClr val="DA2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文本框 4"/>
            <p:cNvSpPr txBox="1">
              <a:spLocks noChangeArrowheads="1"/>
            </p:cNvSpPr>
            <p:nvPr/>
          </p:nvSpPr>
          <p:spPr bwMode="auto">
            <a:xfrm>
              <a:off x="2645972" y="2673523"/>
              <a:ext cx="8400876" cy="2353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lnSpc>
                  <a:spcPct val="150000"/>
                </a:lnSpc>
                <a:spcBef>
                  <a:spcPct val="0"/>
                </a:spcBef>
                <a:spcAft>
                  <a:spcPct val="0"/>
                </a:spcAft>
                <a:defRPr/>
              </a:pPr>
              <a:r>
                <a:rPr sz="1400" dirty="0">
                  <a:solidFill>
                    <a:schemeClr val="tx1">
                      <a:lumMod val="85000"/>
                      <a:lumOff val="15000"/>
                    </a:schemeClr>
                  </a:solidFill>
                  <a:latin typeface="微软雅黑" panose="020B0503020204020204" pitchFamily="34" charset="-122"/>
                  <a:ea typeface="微软雅黑" panose="020B0503020204020204" pitchFamily="34" charset="-122"/>
                </a:rPr>
                <a:t>为了加强网络信息安全保障工作，全面提高网络信息安全防护能力，加强网络的安全运行和使用管理，防止有害信息侵害，促进网络健康发展，桥西区总工会成立网络安全管理小组，健全和完善工会统一领导、分级负责、各司其责的网络信息安全管理体系，完善各项规章制度，建立网络安全管理责任制和网络生态信息管理制度，切实做好网络信息安全保障工作。另外，为确保公众号及服务网、基层平台的稳定运行，桥西区总工会建立建全工作机制，全面加强安全管理。制定了《石家庄市桥西区总工会信息发布管理制度》《信息发布保密审查制度》《安全管理员职责》等工作制度，对信息发布及管理等方面进行了严格规定，使服务网的使用逐步规范化、制度化。</a:t>
              </a:r>
              <a:endParaRPr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21" name="文本框 4"/>
          <p:cNvSpPr txBox="1">
            <a:spLocks noChangeArrowheads="1"/>
          </p:cNvSpPr>
          <p:nvPr/>
        </p:nvSpPr>
        <p:spPr bwMode="auto">
          <a:xfrm>
            <a:off x="875030" y="5223510"/>
            <a:ext cx="1044257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lnSpc>
                <a:spcPct val="150000"/>
              </a:lnSpc>
              <a:spcBef>
                <a:spcPct val="0"/>
              </a:spcBef>
              <a:spcAft>
                <a:spcPct val="0"/>
              </a:spcAft>
              <a:defRPr/>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同时，在机关广泛开展安全保密教育和网络信息安全技能培训，切实提高工作人员的安全风险意识和防范能力，确保网络和信息安全，稳步推进职工服务网建设。</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75030" y="517525"/>
            <a:ext cx="10442575" cy="854075"/>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a:latin typeface="微软雅黑" panose="020B0503020204020204" pitchFamily="34" charset="-122"/>
                <a:ea typeface="微软雅黑" panose="020B0503020204020204" pitchFamily="34" charset="-122"/>
              </a:rPr>
              <a:t>四、加强考核管理，完善机制制度</a:t>
            </a:r>
            <a:endParaRPr kumimoji="1" lang="zh-CN" altLang="en-US" sz="2400">
              <a:latin typeface="微软雅黑" panose="020B0503020204020204" pitchFamily="34" charset="-122"/>
              <a:ea typeface="微软雅黑" panose="020B0503020204020204" pitchFamily="34" charset="-122"/>
            </a:endParaRPr>
          </a:p>
        </p:txBody>
      </p:sp>
      <p:grpSp>
        <p:nvGrpSpPr>
          <p:cNvPr id="7" name="组合 6"/>
          <p:cNvGrpSpPr/>
          <p:nvPr/>
        </p:nvGrpSpPr>
        <p:grpSpPr>
          <a:xfrm>
            <a:off x="874713" y="1805060"/>
            <a:ext cx="10442575" cy="4574785"/>
            <a:chOff x="874713" y="1794265"/>
            <a:chExt cx="10442575" cy="4574785"/>
          </a:xfrm>
        </p:grpSpPr>
        <p:cxnSp>
          <p:nvCxnSpPr>
            <p:cNvPr id="8" name="直线连接符 7"/>
            <p:cNvCxnSpPr/>
            <p:nvPr/>
          </p:nvCxnSpPr>
          <p:spPr>
            <a:xfrm>
              <a:off x="874713" y="1794265"/>
              <a:ext cx="10442575" cy="0"/>
            </a:xfrm>
            <a:prstGeom prst="line">
              <a:avLst/>
            </a:prstGeom>
            <a:ln w="50800">
              <a:gradFill flip="none" rotWithShape="1">
                <a:gsLst>
                  <a:gs pos="0">
                    <a:srgbClr val="DA2909"/>
                  </a:gs>
                  <a:gs pos="100000">
                    <a:srgbClr val="FD8146"/>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矩形标注 10"/>
            <p:cNvSpPr/>
            <p:nvPr/>
          </p:nvSpPr>
          <p:spPr>
            <a:xfrm>
              <a:off x="874713" y="6012543"/>
              <a:ext cx="10442575" cy="356507"/>
            </a:xfrm>
            <a:custGeom>
              <a:avLst/>
              <a:gdLst>
                <a:gd name="connsiteX0" fmla="*/ 0 w 10442575"/>
                <a:gd name="connsiteY0" fmla="*/ 0 h 2852057"/>
                <a:gd name="connsiteX1" fmla="*/ 1740429 w 10442575"/>
                <a:gd name="connsiteY1" fmla="*/ 0 h 2852057"/>
                <a:gd name="connsiteX2" fmla="*/ 1740429 w 10442575"/>
                <a:gd name="connsiteY2" fmla="*/ 0 h 2852057"/>
                <a:gd name="connsiteX3" fmla="*/ 4351073 w 10442575"/>
                <a:gd name="connsiteY3" fmla="*/ 0 h 2852057"/>
                <a:gd name="connsiteX4" fmla="*/ 10442575 w 10442575"/>
                <a:gd name="connsiteY4" fmla="*/ 0 h 2852057"/>
                <a:gd name="connsiteX5" fmla="*/ 10442575 w 10442575"/>
                <a:gd name="connsiteY5" fmla="*/ 1663700 h 2852057"/>
                <a:gd name="connsiteX6" fmla="*/ 10442575 w 10442575"/>
                <a:gd name="connsiteY6" fmla="*/ 1663700 h 2852057"/>
                <a:gd name="connsiteX7" fmla="*/ 10442575 w 10442575"/>
                <a:gd name="connsiteY7" fmla="*/ 2376714 h 2852057"/>
                <a:gd name="connsiteX8" fmla="*/ 10442575 w 10442575"/>
                <a:gd name="connsiteY8" fmla="*/ 2852057 h 2852057"/>
                <a:gd name="connsiteX9" fmla="*/ 4351073 w 10442575"/>
                <a:gd name="connsiteY9" fmla="*/ 2852057 h 2852057"/>
                <a:gd name="connsiteX10" fmla="*/ 3045786 w 10442575"/>
                <a:gd name="connsiteY10" fmla="*/ 3208564 h 2852057"/>
                <a:gd name="connsiteX11" fmla="*/ 1740429 w 10442575"/>
                <a:gd name="connsiteY11" fmla="*/ 2852057 h 2852057"/>
                <a:gd name="connsiteX12" fmla="*/ 0 w 10442575"/>
                <a:gd name="connsiteY12" fmla="*/ 2852057 h 2852057"/>
                <a:gd name="connsiteX13" fmla="*/ 0 w 10442575"/>
                <a:gd name="connsiteY13" fmla="*/ 2376714 h 2852057"/>
                <a:gd name="connsiteX14" fmla="*/ 0 w 10442575"/>
                <a:gd name="connsiteY14" fmla="*/ 1663700 h 2852057"/>
                <a:gd name="connsiteX15" fmla="*/ 0 w 10442575"/>
                <a:gd name="connsiteY15" fmla="*/ 1663700 h 2852057"/>
                <a:gd name="connsiteX16" fmla="*/ 0 w 10442575"/>
                <a:gd name="connsiteY16" fmla="*/ 0 h 2852057"/>
                <a:gd name="connsiteX0-1" fmla="*/ 0 w 10442575"/>
                <a:gd name="connsiteY0-2" fmla="*/ 0 h 3208564"/>
                <a:gd name="connsiteX1-3" fmla="*/ 1740429 w 10442575"/>
                <a:gd name="connsiteY1-4" fmla="*/ 0 h 3208564"/>
                <a:gd name="connsiteX2-5" fmla="*/ 1740429 w 10442575"/>
                <a:gd name="connsiteY2-6" fmla="*/ 0 h 3208564"/>
                <a:gd name="connsiteX3-7" fmla="*/ 4351073 w 10442575"/>
                <a:gd name="connsiteY3-8" fmla="*/ 0 h 3208564"/>
                <a:gd name="connsiteX4-9" fmla="*/ 10442575 w 10442575"/>
                <a:gd name="connsiteY4-10" fmla="*/ 0 h 3208564"/>
                <a:gd name="connsiteX5-11" fmla="*/ 10442575 w 10442575"/>
                <a:gd name="connsiteY5-12" fmla="*/ 1663700 h 3208564"/>
                <a:gd name="connsiteX6-13" fmla="*/ 10442575 w 10442575"/>
                <a:gd name="connsiteY6-14" fmla="*/ 1663700 h 3208564"/>
                <a:gd name="connsiteX7-15" fmla="*/ 10442575 w 10442575"/>
                <a:gd name="connsiteY7-16" fmla="*/ 2376714 h 3208564"/>
                <a:gd name="connsiteX8-17" fmla="*/ 10442575 w 10442575"/>
                <a:gd name="connsiteY8-18" fmla="*/ 2852057 h 3208564"/>
                <a:gd name="connsiteX9-19" fmla="*/ 4351073 w 10442575"/>
                <a:gd name="connsiteY9-20" fmla="*/ 2852057 h 3208564"/>
                <a:gd name="connsiteX10-21" fmla="*/ 3045786 w 10442575"/>
                <a:gd name="connsiteY10-22" fmla="*/ 3208564 h 3208564"/>
                <a:gd name="connsiteX11-23" fmla="*/ 1740429 w 10442575"/>
                <a:gd name="connsiteY11-24" fmla="*/ 2852057 h 3208564"/>
                <a:gd name="connsiteX12-25" fmla="*/ 0 w 10442575"/>
                <a:gd name="connsiteY12-26" fmla="*/ 2852057 h 3208564"/>
                <a:gd name="connsiteX13-27" fmla="*/ 0 w 10442575"/>
                <a:gd name="connsiteY13-28" fmla="*/ 2376714 h 3208564"/>
                <a:gd name="connsiteX14-29" fmla="*/ 0 w 10442575"/>
                <a:gd name="connsiteY14-30" fmla="*/ 1663700 h 3208564"/>
                <a:gd name="connsiteX15-31" fmla="*/ 0 w 10442575"/>
                <a:gd name="connsiteY15-32" fmla="*/ 1663700 h 3208564"/>
                <a:gd name="connsiteX16-33" fmla="*/ 91440 w 10442575"/>
                <a:gd name="connsiteY16-34" fmla="*/ 91440 h 3208564"/>
                <a:gd name="connsiteX0-35" fmla="*/ 0 w 10442575"/>
                <a:gd name="connsiteY0-36" fmla="*/ 0 h 3208564"/>
                <a:gd name="connsiteX1-37" fmla="*/ 1740429 w 10442575"/>
                <a:gd name="connsiteY1-38" fmla="*/ 0 h 3208564"/>
                <a:gd name="connsiteX2-39" fmla="*/ 1740429 w 10442575"/>
                <a:gd name="connsiteY2-40" fmla="*/ 0 h 3208564"/>
                <a:gd name="connsiteX3-41" fmla="*/ 4351073 w 10442575"/>
                <a:gd name="connsiteY3-42" fmla="*/ 0 h 3208564"/>
                <a:gd name="connsiteX4-43" fmla="*/ 10442575 w 10442575"/>
                <a:gd name="connsiteY4-44" fmla="*/ 0 h 3208564"/>
                <a:gd name="connsiteX5-45" fmla="*/ 10442575 w 10442575"/>
                <a:gd name="connsiteY5-46" fmla="*/ 1663700 h 3208564"/>
                <a:gd name="connsiteX6-47" fmla="*/ 10442575 w 10442575"/>
                <a:gd name="connsiteY6-48" fmla="*/ 1663700 h 3208564"/>
                <a:gd name="connsiteX7-49" fmla="*/ 10442575 w 10442575"/>
                <a:gd name="connsiteY7-50" fmla="*/ 2376714 h 3208564"/>
                <a:gd name="connsiteX8-51" fmla="*/ 10442575 w 10442575"/>
                <a:gd name="connsiteY8-52" fmla="*/ 2852057 h 3208564"/>
                <a:gd name="connsiteX9-53" fmla="*/ 4351073 w 10442575"/>
                <a:gd name="connsiteY9-54" fmla="*/ 2852057 h 3208564"/>
                <a:gd name="connsiteX10-55" fmla="*/ 3045786 w 10442575"/>
                <a:gd name="connsiteY10-56" fmla="*/ 3208564 h 3208564"/>
                <a:gd name="connsiteX11-57" fmla="*/ 1740429 w 10442575"/>
                <a:gd name="connsiteY11-58" fmla="*/ 2852057 h 3208564"/>
                <a:gd name="connsiteX12-59" fmla="*/ 0 w 10442575"/>
                <a:gd name="connsiteY12-60" fmla="*/ 2852057 h 3208564"/>
                <a:gd name="connsiteX13-61" fmla="*/ 0 w 10442575"/>
                <a:gd name="connsiteY13-62" fmla="*/ 2376714 h 3208564"/>
                <a:gd name="connsiteX14-63" fmla="*/ 0 w 10442575"/>
                <a:gd name="connsiteY14-64" fmla="*/ 1663700 h 3208564"/>
                <a:gd name="connsiteX15-65" fmla="*/ 0 w 10442575"/>
                <a:gd name="connsiteY15-66" fmla="*/ 1663700 h 3208564"/>
                <a:gd name="connsiteX0-67" fmla="*/ 0 w 10442575"/>
                <a:gd name="connsiteY0-68" fmla="*/ 0 h 3208564"/>
                <a:gd name="connsiteX1-69" fmla="*/ 1740429 w 10442575"/>
                <a:gd name="connsiteY1-70" fmla="*/ 0 h 3208564"/>
                <a:gd name="connsiteX2-71" fmla="*/ 1740429 w 10442575"/>
                <a:gd name="connsiteY2-72" fmla="*/ 0 h 3208564"/>
                <a:gd name="connsiteX3-73" fmla="*/ 4351073 w 10442575"/>
                <a:gd name="connsiteY3-74" fmla="*/ 0 h 3208564"/>
                <a:gd name="connsiteX4-75" fmla="*/ 10442575 w 10442575"/>
                <a:gd name="connsiteY4-76" fmla="*/ 0 h 3208564"/>
                <a:gd name="connsiteX5-77" fmla="*/ 10442575 w 10442575"/>
                <a:gd name="connsiteY5-78" fmla="*/ 1663700 h 3208564"/>
                <a:gd name="connsiteX6-79" fmla="*/ 10442575 w 10442575"/>
                <a:gd name="connsiteY6-80" fmla="*/ 1663700 h 3208564"/>
                <a:gd name="connsiteX7-81" fmla="*/ 10442575 w 10442575"/>
                <a:gd name="connsiteY7-82" fmla="*/ 2376714 h 3208564"/>
                <a:gd name="connsiteX8-83" fmla="*/ 10442575 w 10442575"/>
                <a:gd name="connsiteY8-84" fmla="*/ 2852057 h 3208564"/>
                <a:gd name="connsiteX9-85" fmla="*/ 4351073 w 10442575"/>
                <a:gd name="connsiteY9-86" fmla="*/ 2852057 h 3208564"/>
                <a:gd name="connsiteX10-87" fmla="*/ 3045786 w 10442575"/>
                <a:gd name="connsiteY10-88" fmla="*/ 3208564 h 3208564"/>
                <a:gd name="connsiteX11-89" fmla="*/ 1740429 w 10442575"/>
                <a:gd name="connsiteY11-90" fmla="*/ 2852057 h 3208564"/>
                <a:gd name="connsiteX12-91" fmla="*/ 0 w 10442575"/>
                <a:gd name="connsiteY12-92" fmla="*/ 2852057 h 3208564"/>
                <a:gd name="connsiteX13-93" fmla="*/ 0 w 10442575"/>
                <a:gd name="connsiteY13-94" fmla="*/ 2376714 h 3208564"/>
                <a:gd name="connsiteX14-95" fmla="*/ 0 w 10442575"/>
                <a:gd name="connsiteY14-96" fmla="*/ 1663700 h 3208564"/>
                <a:gd name="connsiteX0-97" fmla="*/ 0 w 10442575"/>
                <a:gd name="connsiteY0-98" fmla="*/ 0 h 3208564"/>
                <a:gd name="connsiteX1-99" fmla="*/ 1740429 w 10442575"/>
                <a:gd name="connsiteY1-100" fmla="*/ 0 h 3208564"/>
                <a:gd name="connsiteX2-101" fmla="*/ 1740429 w 10442575"/>
                <a:gd name="connsiteY2-102" fmla="*/ 0 h 3208564"/>
                <a:gd name="connsiteX3-103" fmla="*/ 4351073 w 10442575"/>
                <a:gd name="connsiteY3-104" fmla="*/ 0 h 3208564"/>
                <a:gd name="connsiteX4-105" fmla="*/ 10442575 w 10442575"/>
                <a:gd name="connsiteY4-106" fmla="*/ 0 h 3208564"/>
                <a:gd name="connsiteX5-107" fmla="*/ 10442575 w 10442575"/>
                <a:gd name="connsiteY5-108" fmla="*/ 1663700 h 3208564"/>
                <a:gd name="connsiteX6-109" fmla="*/ 10442575 w 10442575"/>
                <a:gd name="connsiteY6-110" fmla="*/ 1663700 h 3208564"/>
                <a:gd name="connsiteX7-111" fmla="*/ 10442575 w 10442575"/>
                <a:gd name="connsiteY7-112" fmla="*/ 2376714 h 3208564"/>
                <a:gd name="connsiteX8-113" fmla="*/ 10442575 w 10442575"/>
                <a:gd name="connsiteY8-114" fmla="*/ 2852057 h 3208564"/>
                <a:gd name="connsiteX9-115" fmla="*/ 4351073 w 10442575"/>
                <a:gd name="connsiteY9-116" fmla="*/ 2852057 h 3208564"/>
                <a:gd name="connsiteX10-117" fmla="*/ 3045786 w 10442575"/>
                <a:gd name="connsiteY10-118" fmla="*/ 3208564 h 3208564"/>
                <a:gd name="connsiteX11-119" fmla="*/ 1740429 w 10442575"/>
                <a:gd name="connsiteY11-120" fmla="*/ 2852057 h 3208564"/>
                <a:gd name="connsiteX12-121" fmla="*/ 0 w 10442575"/>
                <a:gd name="connsiteY12-122" fmla="*/ 2852057 h 3208564"/>
                <a:gd name="connsiteX13-123" fmla="*/ 0 w 10442575"/>
                <a:gd name="connsiteY13-124" fmla="*/ 2376714 h 3208564"/>
                <a:gd name="connsiteX0-125" fmla="*/ 0 w 10442575"/>
                <a:gd name="connsiteY0-126" fmla="*/ 0 h 3208564"/>
                <a:gd name="connsiteX1-127" fmla="*/ 1740429 w 10442575"/>
                <a:gd name="connsiteY1-128" fmla="*/ 0 h 3208564"/>
                <a:gd name="connsiteX2-129" fmla="*/ 1740429 w 10442575"/>
                <a:gd name="connsiteY2-130" fmla="*/ 0 h 3208564"/>
                <a:gd name="connsiteX3-131" fmla="*/ 4351073 w 10442575"/>
                <a:gd name="connsiteY3-132" fmla="*/ 0 h 3208564"/>
                <a:gd name="connsiteX4-133" fmla="*/ 10442575 w 10442575"/>
                <a:gd name="connsiteY4-134" fmla="*/ 0 h 3208564"/>
                <a:gd name="connsiteX5-135" fmla="*/ 10442575 w 10442575"/>
                <a:gd name="connsiteY5-136" fmla="*/ 1663700 h 3208564"/>
                <a:gd name="connsiteX6-137" fmla="*/ 10442575 w 10442575"/>
                <a:gd name="connsiteY6-138" fmla="*/ 1663700 h 3208564"/>
                <a:gd name="connsiteX7-139" fmla="*/ 10442575 w 10442575"/>
                <a:gd name="connsiteY7-140" fmla="*/ 2376714 h 3208564"/>
                <a:gd name="connsiteX8-141" fmla="*/ 10442575 w 10442575"/>
                <a:gd name="connsiteY8-142" fmla="*/ 2852057 h 3208564"/>
                <a:gd name="connsiteX9-143" fmla="*/ 4351073 w 10442575"/>
                <a:gd name="connsiteY9-144" fmla="*/ 2852057 h 3208564"/>
                <a:gd name="connsiteX10-145" fmla="*/ 3045786 w 10442575"/>
                <a:gd name="connsiteY10-146" fmla="*/ 3208564 h 3208564"/>
                <a:gd name="connsiteX11-147" fmla="*/ 1740429 w 10442575"/>
                <a:gd name="connsiteY11-148" fmla="*/ 2852057 h 3208564"/>
                <a:gd name="connsiteX12-149" fmla="*/ 0 w 10442575"/>
                <a:gd name="connsiteY12-150" fmla="*/ 2852057 h 3208564"/>
                <a:gd name="connsiteX0-151" fmla="*/ 0 w 10442575"/>
                <a:gd name="connsiteY0-152" fmla="*/ 0 h 3208564"/>
                <a:gd name="connsiteX1-153" fmla="*/ 1740429 w 10442575"/>
                <a:gd name="connsiteY1-154" fmla="*/ 0 h 3208564"/>
                <a:gd name="connsiteX2-155" fmla="*/ 1740429 w 10442575"/>
                <a:gd name="connsiteY2-156" fmla="*/ 0 h 3208564"/>
                <a:gd name="connsiteX3-157" fmla="*/ 4351073 w 10442575"/>
                <a:gd name="connsiteY3-158" fmla="*/ 0 h 3208564"/>
                <a:gd name="connsiteX4-159" fmla="*/ 10442575 w 10442575"/>
                <a:gd name="connsiteY4-160" fmla="*/ 0 h 3208564"/>
                <a:gd name="connsiteX5-161" fmla="*/ 10442575 w 10442575"/>
                <a:gd name="connsiteY5-162" fmla="*/ 1663700 h 3208564"/>
                <a:gd name="connsiteX6-163" fmla="*/ 10442575 w 10442575"/>
                <a:gd name="connsiteY6-164" fmla="*/ 1663700 h 3208564"/>
                <a:gd name="connsiteX7-165" fmla="*/ 10442575 w 10442575"/>
                <a:gd name="connsiteY7-166" fmla="*/ 2852057 h 3208564"/>
                <a:gd name="connsiteX8-167" fmla="*/ 4351073 w 10442575"/>
                <a:gd name="connsiteY8-168" fmla="*/ 2852057 h 3208564"/>
                <a:gd name="connsiteX9-169" fmla="*/ 3045786 w 10442575"/>
                <a:gd name="connsiteY9-170" fmla="*/ 3208564 h 3208564"/>
                <a:gd name="connsiteX10-171" fmla="*/ 1740429 w 10442575"/>
                <a:gd name="connsiteY10-172" fmla="*/ 2852057 h 3208564"/>
                <a:gd name="connsiteX11-173" fmla="*/ 0 w 10442575"/>
                <a:gd name="connsiteY11-174" fmla="*/ 2852057 h 3208564"/>
                <a:gd name="connsiteX0-175" fmla="*/ 0 w 10442575"/>
                <a:gd name="connsiteY0-176" fmla="*/ 0 h 3208564"/>
                <a:gd name="connsiteX1-177" fmla="*/ 1740429 w 10442575"/>
                <a:gd name="connsiteY1-178" fmla="*/ 0 h 3208564"/>
                <a:gd name="connsiteX2-179" fmla="*/ 1740429 w 10442575"/>
                <a:gd name="connsiteY2-180" fmla="*/ 0 h 3208564"/>
                <a:gd name="connsiteX3-181" fmla="*/ 4351073 w 10442575"/>
                <a:gd name="connsiteY3-182" fmla="*/ 0 h 3208564"/>
                <a:gd name="connsiteX4-183" fmla="*/ 10442575 w 10442575"/>
                <a:gd name="connsiteY4-184" fmla="*/ 0 h 3208564"/>
                <a:gd name="connsiteX5-185" fmla="*/ 10442575 w 10442575"/>
                <a:gd name="connsiteY5-186" fmla="*/ 1663700 h 3208564"/>
                <a:gd name="connsiteX6-187" fmla="*/ 10442575 w 10442575"/>
                <a:gd name="connsiteY6-188" fmla="*/ 2852057 h 3208564"/>
                <a:gd name="connsiteX7-189" fmla="*/ 4351073 w 10442575"/>
                <a:gd name="connsiteY7-190" fmla="*/ 2852057 h 3208564"/>
                <a:gd name="connsiteX8-191" fmla="*/ 3045786 w 10442575"/>
                <a:gd name="connsiteY8-192" fmla="*/ 3208564 h 3208564"/>
                <a:gd name="connsiteX9-193" fmla="*/ 1740429 w 10442575"/>
                <a:gd name="connsiteY9-194" fmla="*/ 2852057 h 3208564"/>
                <a:gd name="connsiteX10-195" fmla="*/ 0 w 10442575"/>
                <a:gd name="connsiteY10-196" fmla="*/ 2852057 h 3208564"/>
                <a:gd name="connsiteX0-197" fmla="*/ 0 w 10442575"/>
                <a:gd name="connsiteY0-198" fmla="*/ 0 h 3208564"/>
                <a:gd name="connsiteX1-199" fmla="*/ 1740429 w 10442575"/>
                <a:gd name="connsiteY1-200" fmla="*/ 0 h 3208564"/>
                <a:gd name="connsiteX2-201" fmla="*/ 1740429 w 10442575"/>
                <a:gd name="connsiteY2-202" fmla="*/ 0 h 3208564"/>
                <a:gd name="connsiteX3-203" fmla="*/ 4351073 w 10442575"/>
                <a:gd name="connsiteY3-204" fmla="*/ 0 h 3208564"/>
                <a:gd name="connsiteX4-205" fmla="*/ 10442575 w 10442575"/>
                <a:gd name="connsiteY4-206" fmla="*/ 0 h 3208564"/>
                <a:gd name="connsiteX5-207" fmla="*/ 10442575 w 10442575"/>
                <a:gd name="connsiteY5-208" fmla="*/ 2852057 h 3208564"/>
                <a:gd name="connsiteX6-209" fmla="*/ 4351073 w 10442575"/>
                <a:gd name="connsiteY6-210" fmla="*/ 2852057 h 3208564"/>
                <a:gd name="connsiteX7-211" fmla="*/ 3045786 w 10442575"/>
                <a:gd name="connsiteY7-212" fmla="*/ 3208564 h 3208564"/>
                <a:gd name="connsiteX8-213" fmla="*/ 1740429 w 10442575"/>
                <a:gd name="connsiteY8-214" fmla="*/ 2852057 h 3208564"/>
                <a:gd name="connsiteX9-215" fmla="*/ 0 w 10442575"/>
                <a:gd name="connsiteY9-216" fmla="*/ 2852057 h 3208564"/>
                <a:gd name="connsiteX0-217" fmla="*/ 1740429 w 10442575"/>
                <a:gd name="connsiteY0-218" fmla="*/ 0 h 3208564"/>
                <a:gd name="connsiteX1-219" fmla="*/ 1740429 w 10442575"/>
                <a:gd name="connsiteY1-220" fmla="*/ 0 h 3208564"/>
                <a:gd name="connsiteX2-221" fmla="*/ 4351073 w 10442575"/>
                <a:gd name="connsiteY2-222" fmla="*/ 0 h 3208564"/>
                <a:gd name="connsiteX3-223" fmla="*/ 10442575 w 10442575"/>
                <a:gd name="connsiteY3-224" fmla="*/ 0 h 3208564"/>
                <a:gd name="connsiteX4-225" fmla="*/ 10442575 w 10442575"/>
                <a:gd name="connsiteY4-226" fmla="*/ 2852057 h 3208564"/>
                <a:gd name="connsiteX5-227" fmla="*/ 4351073 w 10442575"/>
                <a:gd name="connsiteY5-228" fmla="*/ 2852057 h 3208564"/>
                <a:gd name="connsiteX6-229" fmla="*/ 3045786 w 10442575"/>
                <a:gd name="connsiteY6-230" fmla="*/ 3208564 h 3208564"/>
                <a:gd name="connsiteX7-231" fmla="*/ 1740429 w 10442575"/>
                <a:gd name="connsiteY7-232" fmla="*/ 2852057 h 3208564"/>
                <a:gd name="connsiteX8-233" fmla="*/ 0 w 10442575"/>
                <a:gd name="connsiteY8-234" fmla="*/ 2852057 h 3208564"/>
                <a:gd name="connsiteX0-235" fmla="*/ 1740429 w 10442575"/>
                <a:gd name="connsiteY0-236" fmla="*/ 0 h 3208564"/>
                <a:gd name="connsiteX1-237" fmla="*/ 1740429 w 10442575"/>
                <a:gd name="connsiteY1-238" fmla="*/ 0 h 3208564"/>
                <a:gd name="connsiteX2-239" fmla="*/ 10442575 w 10442575"/>
                <a:gd name="connsiteY2-240" fmla="*/ 0 h 3208564"/>
                <a:gd name="connsiteX3-241" fmla="*/ 10442575 w 10442575"/>
                <a:gd name="connsiteY3-242" fmla="*/ 2852057 h 3208564"/>
                <a:gd name="connsiteX4-243" fmla="*/ 4351073 w 10442575"/>
                <a:gd name="connsiteY4-244" fmla="*/ 2852057 h 3208564"/>
                <a:gd name="connsiteX5-245" fmla="*/ 3045786 w 10442575"/>
                <a:gd name="connsiteY5-246" fmla="*/ 3208564 h 3208564"/>
                <a:gd name="connsiteX6-247" fmla="*/ 1740429 w 10442575"/>
                <a:gd name="connsiteY6-248" fmla="*/ 2852057 h 3208564"/>
                <a:gd name="connsiteX7-249" fmla="*/ 0 w 10442575"/>
                <a:gd name="connsiteY7-250" fmla="*/ 2852057 h 3208564"/>
                <a:gd name="connsiteX0-251" fmla="*/ 1740429 w 10442575"/>
                <a:gd name="connsiteY0-252" fmla="*/ 0 h 3208564"/>
                <a:gd name="connsiteX1-253" fmla="*/ 10442575 w 10442575"/>
                <a:gd name="connsiteY1-254" fmla="*/ 0 h 3208564"/>
                <a:gd name="connsiteX2-255" fmla="*/ 10442575 w 10442575"/>
                <a:gd name="connsiteY2-256" fmla="*/ 2852057 h 3208564"/>
                <a:gd name="connsiteX3-257" fmla="*/ 4351073 w 10442575"/>
                <a:gd name="connsiteY3-258" fmla="*/ 2852057 h 3208564"/>
                <a:gd name="connsiteX4-259" fmla="*/ 3045786 w 10442575"/>
                <a:gd name="connsiteY4-260" fmla="*/ 3208564 h 3208564"/>
                <a:gd name="connsiteX5-261" fmla="*/ 1740429 w 10442575"/>
                <a:gd name="connsiteY5-262" fmla="*/ 2852057 h 3208564"/>
                <a:gd name="connsiteX6-263" fmla="*/ 0 w 10442575"/>
                <a:gd name="connsiteY6-264" fmla="*/ 2852057 h 3208564"/>
                <a:gd name="connsiteX0-265" fmla="*/ 10442575 w 10442575"/>
                <a:gd name="connsiteY0-266" fmla="*/ 0 h 3208564"/>
                <a:gd name="connsiteX1-267" fmla="*/ 10442575 w 10442575"/>
                <a:gd name="connsiteY1-268" fmla="*/ 2852057 h 3208564"/>
                <a:gd name="connsiteX2-269" fmla="*/ 4351073 w 10442575"/>
                <a:gd name="connsiteY2-270" fmla="*/ 2852057 h 3208564"/>
                <a:gd name="connsiteX3-271" fmla="*/ 3045786 w 10442575"/>
                <a:gd name="connsiteY3-272" fmla="*/ 3208564 h 3208564"/>
                <a:gd name="connsiteX4-273" fmla="*/ 1740429 w 10442575"/>
                <a:gd name="connsiteY4-274" fmla="*/ 2852057 h 3208564"/>
                <a:gd name="connsiteX5-275" fmla="*/ 0 w 10442575"/>
                <a:gd name="connsiteY5-276" fmla="*/ 2852057 h 3208564"/>
                <a:gd name="connsiteX0-277" fmla="*/ 10442575 w 10442575"/>
                <a:gd name="connsiteY0-278" fmla="*/ 0 h 356507"/>
                <a:gd name="connsiteX1-279" fmla="*/ 4351073 w 10442575"/>
                <a:gd name="connsiteY1-280" fmla="*/ 0 h 356507"/>
                <a:gd name="connsiteX2-281" fmla="*/ 3045786 w 10442575"/>
                <a:gd name="connsiteY2-282" fmla="*/ 356507 h 356507"/>
                <a:gd name="connsiteX3-283" fmla="*/ 1740429 w 10442575"/>
                <a:gd name="connsiteY3-284" fmla="*/ 0 h 356507"/>
                <a:gd name="connsiteX4-285" fmla="*/ 0 w 10442575"/>
                <a:gd name="connsiteY4-286" fmla="*/ 0 h 35650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42575" h="356507">
                  <a:moveTo>
                    <a:pt x="10442575" y="0"/>
                  </a:moveTo>
                  <a:lnTo>
                    <a:pt x="4351073" y="0"/>
                  </a:lnTo>
                  <a:lnTo>
                    <a:pt x="3045786" y="356507"/>
                  </a:lnTo>
                  <a:lnTo>
                    <a:pt x="1740429" y="0"/>
                  </a:lnTo>
                  <a:lnTo>
                    <a:pt x="0" y="0"/>
                  </a:lnTo>
                </a:path>
              </a:pathLst>
            </a:custGeom>
            <a:noFill/>
            <a:ln w="50800">
              <a:gradFill flip="none" rotWithShape="1">
                <a:gsLst>
                  <a:gs pos="0">
                    <a:srgbClr val="DA2909"/>
                  </a:gs>
                  <a:gs pos="100000">
                    <a:srgbClr val="FD8146"/>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bg1"/>
                </a:solidFill>
              </a:endParaRPr>
            </a:p>
          </p:txBody>
        </p:sp>
      </p:grpSp>
      <p:sp>
        <p:nvSpPr>
          <p:cNvPr id="12" name="文本框 4"/>
          <p:cNvSpPr txBox="1">
            <a:spLocks noChangeArrowheads="1"/>
          </p:cNvSpPr>
          <p:nvPr/>
        </p:nvSpPr>
        <p:spPr bwMode="auto">
          <a:xfrm>
            <a:off x="875030" y="2016760"/>
            <a:ext cx="5745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spcBef>
                <a:spcPct val="0"/>
              </a:spcBef>
              <a:spcAft>
                <a:spcPct val="0"/>
              </a:spcAft>
              <a:defRPr/>
            </a:pPr>
            <a:r>
              <a:rPr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二是加强考核管理，强化实时监督。</a:t>
            </a:r>
            <a:endParaRPr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949235" y="2573551"/>
            <a:ext cx="10368280" cy="946785"/>
            <a:chOff x="949235" y="2573551"/>
            <a:chExt cx="10368280" cy="946785"/>
          </a:xfrm>
        </p:grpSpPr>
        <p:sp>
          <p:nvSpPr>
            <p:cNvPr id="17" name="圆角矩形 16"/>
            <p:cNvSpPr/>
            <p:nvPr/>
          </p:nvSpPr>
          <p:spPr>
            <a:xfrm>
              <a:off x="949235" y="2573551"/>
              <a:ext cx="10368280" cy="946785"/>
            </a:xfrm>
            <a:prstGeom prst="roundRect">
              <a:avLst>
                <a:gd name="adj" fmla="val 7663"/>
              </a:avLst>
            </a:prstGeom>
            <a:noFill/>
            <a:ln>
              <a:solidFill>
                <a:srgbClr val="DA2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文本框 4"/>
            <p:cNvSpPr txBox="1">
              <a:spLocks noChangeArrowheads="1"/>
            </p:cNvSpPr>
            <p:nvPr/>
          </p:nvSpPr>
          <p:spPr bwMode="auto">
            <a:xfrm>
              <a:off x="1116240" y="2673246"/>
              <a:ext cx="1005586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lnSpc>
                  <a:spcPct val="150000"/>
                </a:lnSpc>
                <a:spcBef>
                  <a:spcPct val="0"/>
                </a:spcBef>
                <a:spcAft>
                  <a:spcPct val="0"/>
                </a:spcAft>
                <a:defRPr/>
              </a:pPr>
              <a:r>
                <a:rPr sz="1400" dirty="0">
                  <a:solidFill>
                    <a:schemeClr val="tx1">
                      <a:lumMod val="85000"/>
                      <a:lumOff val="15000"/>
                    </a:schemeClr>
                  </a:solidFill>
                  <a:latin typeface="微软雅黑" panose="020B0503020204020204" pitchFamily="34" charset="-122"/>
                  <a:ea typeface="微软雅黑" panose="020B0503020204020204" pitchFamily="34" charset="-122"/>
                </a:rPr>
                <a:t>在网络工作过程中，推行双周报送审核制度，对各级工会组织的网络工作情况两周一测评，对完成率低的单位及时督促，对认证人数少，差额大的单位重点督导。专门召开各级工会网络工作专题会议，对网络工作进行再部署、再推进。</a:t>
              </a:r>
              <a:endParaRPr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2" name="文本框 4"/>
          <p:cNvSpPr txBox="1">
            <a:spLocks noChangeArrowheads="1"/>
          </p:cNvSpPr>
          <p:nvPr/>
        </p:nvSpPr>
        <p:spPr bwMode="auto">
          <a:xfrm>
            <a:off x="875030" y="3875405"/>
            <a:ext cx="63931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spcBef>
                <a:spcPct val="0"/>
              </a:spcBef>
              <a:spcAft>
                <a:spcPct val="0"/>
              </a:spcAft>
              <a:defRPr/>
            </a:pPr>
            <a:r>
              <a:rPr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三是建立长效机制，会员信息实现动态管理。</a:t>
            </a:r>
            <a:endParaRPr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949235" y="4432196"/>
            <a:ext cx="10368280" cy="1284605"/>
            <a:chOff x="949235" y="2573551"/>
            <a:chExt cx="10368280" cy="1284605"/>
          </a:xfrm>
        </p:grpSpPr>
        <p:sp>
          <p:nvSpPr>
            <p:cNvPr id="5" name="圆角矩形 4"/>
            <p:cNvSpPr/>
            <p:nvPr/>
          </p:nvSpPr>
          <p:spPr>
            <a:xfrm>
              <a:off x="949235" y="2573551"/>
              <a:ext cx="10368280" cy="1284605"/>
            </a:xfrm>
            <a:prstGeom prst="roundRect">
              <a:avLst>
                <a:gd name="adj" fmla="val 7663"/>
              </a:avLst>
            </a:prstGeom>
            <a:noFill/>
            <a:ln>
              <a:solidFill>
                <a:srgbClr val="DA2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4"/>
            <p:cNvSpPr txBox="1">
              <a:spLocks noChangeArrowheads="1"/>
            </p:cNvSpPr>
            <p:nvPr/>
          </p:nvSpPr>
          <p:spPr bwMode="auto">
            <a:xfrm>
              <a:off x="1116240" y="2673246"/>
              <a:ext cx="1012888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lnSpc>
                  <a:spcPct val="150000"/>
                </a:lnSpc>
                <a:spcBef>
                  <a:spcPct val="0"/>
                </a:spcBef>
                <a:spcAft>
                  <a:spcPct val="0"/>
                </a:spcAft>
                <a:defRPr/>
              </a:pPr>
              <a:r>
                <a:rPr sz="1400" dirty="0">
                  <a:solidFill>
                    <a:schemeClr val="tx1">
                      <a:lumMod val="85000"/>
                      <a:lumOff val="15000"/>
                    </a:schemeClr>
                  </a:solidFill>
                  <a:latin typeface="微软雅黑" panose="020B0503020204020204" pitchFamily="34" charset="-122"/>
                  <a:ea typeface="微软雅黑" panose="020B0503020204020204" pitchFamily="34" charset="-122"/>
                </a:rPr>
                <a:t>桥西区总工会将网上服务工作做为一项常态工作任务，网上信息实行动态管理，常更常新。一方面各级工会不断更新完善辖区内工会组织会员信息，采取多种措施对工会会员信息全盘调查摸底，另一方面区总工会督导组随时抽查走访，核实各级工会上报数据，对不完善数据、遗漏数据及时更正，确保基层工会数据快、精、准。</a:t>
              </a:r>
              <a:endParaRPr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36270" y="1289685"/>
            <a:ext cx="10945495" cy="3784600"/>
          </a:xfrm>
          <a:prstGeom prst="rect">
            <a:avLst/>
          </a:prstGeom>
          <a:noFill/>
        </p:spPr>
        <p:txBody>
          <a:bodyPr wrap="square" rtlCol="0">
            <a:spAutoFit/>
          </a:bodyPr>
          <a:lstStyle/>
          <a:p>
            <a:pPr algn="l" fontAlgn="auto">
              <a:lnSpc>
                <a:spcPct val="200000"/>
              </a:lnSpc>
            </a:pPr>
            <a:r>
              <a:rPr kumimoji="1" lang="en-US" altLang="zh-CN"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       </a:t>
            </a:r>
            <a:r>
              <a:rPr kumimoji="1"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互联网“职工之家”新平台的建设，拉进了工会与职工的距离，提高了工会系统工作效率，为新时代工会如何更好服务职工提供了参考。</a:t>
            </a:r>
            <a:endParaRPr kumimoji="1"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200000"/>
              </a:lnSpc>
            </a:pPr>
            <a:r>
              <a:rPr kumimoji="1"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 </a:t>
            </a:r>
            <a:r>
              <a:rPr kumimoji="1" lang="en-US" altLang="zh-CN"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      </a:t>
            </a:r>
            <a:r>
              <a:rPr kumimoji="1"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接下来，我们将在省、市总工会的指导下，在做好网络工作的同时，更大限度地实现与职工线上线下的有效互动，不断提高工作质量、工作效率和工作水平，真正服务于基层，让更多的职工感受到职工之家的温暖。</a:t>
            </a:r>
            <a:endParaRPr kumimoji="1" lang="zh-CN" altLang="en-US" sz="24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图片 7"/>
          <p:cNvPicPr>
            <a:picLocks noChangeAspect="1"/>
          </p:cNvPicPr>
          <p:nvPr/>
        </p:nvPicPr>
        <p:blipFill rotWithShape="1">
          <a:blip r:embed="rId1" cstate="screen"/>
          <a:srcRect/>
          <a:stretch>
            <a:fillRect/>
          </a:stretch>
        </p:blipFill>
        <p:spPr>
          <a:xfrm>
            <a:off x="0" y="4876074"/>
            <a:ext cx="12217340" cy="2715455"/>
          </a:xfrm>
          <a:prstGeom prst="rect">
            <a:avLst/>
          </a:prstGeom>
        </p:spPr>
      </p:pic>
      <p:grpSp>
        <p:nvGrpSpPr>
          <p:cNvPr id="2" name="组合 1"/>
          <p:cNvGrpSpPr/>
          <p:nvPr/>
        </p:nvGrpSpPr>
        <p:grpSpPr>
          <a:xfrm>
            <a:off x="4881727" y="177868"/>
            <a:ext cx="2070305" cy="854110"/>
            <a:chOff x="874714" y="1175657"/>
            <a:chExt cx="1376118" cy="854110"/>
          </a:xfrm>
        </p:grpSpPr>
        <p:sp>
          <p:nvSpPr>
            <p:cNvPr id="9" name="圆角矩形 8"/>
            <p:cNvSpPr/>
            <p:nvPr/>
          </p:nvSpPr>
          <p:spPr>
            <a:xfrm>
              <a:off x="874714" y="1175657"/>
              <a:ext cx="1376118" cy="854110"/>
            </a:xfrm>
            <a:prstGeom prst="roundRect">
              <a:avLst>
                <a:gd name="adj" fmla="val 13024"/>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0" name="文本框 9"/>
            <p:cNvSpPr txBox="1"/>
            <p:nvPr/>
          </p:nvSpPr>
          <p:spPr>
            <a:xfrm>
              <a:off x="944783" y="1310959"/>
              <a:ext cx="1268905" cy="583565"/>
            </a:xfrm>
            <a:prstGeom prst="rect">
              <a:avLst/>
            </a:prstGeom>
            <a:noFill/>
          </p:spPr>
          <p:txBody>
            <a:bodyPr wrap="square" rtlCol="0">
              <a:spAutoFit/>
            </a:bodyPr>
            <a:p>
              <a:pPr algn="ctr"/>
              <a:r>
                <a:rPr kumimoji="1" lang="zh-CN" altLang="en-US" sz="3200" dirty="0" smtClean="0">
                  <a:solidFill>
                    <a:schemeClr val="bg1">
                      <a:lumMod val="95000"/>
                    </a:schemeClr>
                  </a:solidFill>
                  <a:latin typeface="微软雅黑" panose="020B0503020204020204" pitchFamily="34" charset="-122"/>
                  <a:ea typeface="微软雅黑" panose="020B0503020204020204" pitchFamily="34" charset="-122"/>
                </a:rPr>
                <a:t>结语</a:t>
              </a:r>
              <a:endParaRPr kumimoji="1" lang="zh-CN" altLang="en-US" sz="3200" dirty="0" smtClean="0">
                <a:solidFill>
                  <a:schemeClr val="bg1">
                    <a:lumMod val="9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cstate="screen"/>
          <a:srcRect/>
          <a:stretch>
            <a:fillRect/>
          </a:stretch>
        </p:blipFill>
        <p:spPr>
          <a:xfrm>
            <a:off x="60924" y="4824316"/>
            <a:ext cx="12217340" cy="2715455"/>
          </a:xfrm>
          <a:prstGeom prst="rect">
            <a:avLst/>
          </a:prstGeom>
        </p:spPr>
      </p:pic>
      <p:sp>
        <p:nvSpPr>
          <p:cNvPr id="8" name="文本框 7"/>
          <p:cNvSpPr txBox="1"/>
          <p:nvPr/>
        </p:nvSpPr>
        <p:spPr>
          <a:xfrm>
            <a:off x="512843" y="1104995"/>
            <a:ext cx="11191654" cy="4523105"/>
          </a:xfrm>
          <a:prstGeom prst="rect">
            <a:avLst/>
          </a:prstGeom>
          <a:noFill/>
        </p:spPr>
        <p:txBody>
          <a:bodyPr wrap="square" rtlCol="0">
            <a:spAutoFit/>
          </a:bodyPr>
          <a:lstStyle/>
          <a:p>
            <a:pPr>
              <a:lnSpc>
                <a:spcPct val="200000"/>
              </a:lnSpc>
            </a:pPr>
            <a:r>
              <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近年来</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桥西区总工会认真贯彻落实省市总工会关于加强网上工作有关精神和要求，围绕增强工会组织服务手段，夯实网上工会的工作基础，满足广大职工日益增长的多样化服务需求，不断改革创新，有序推进了我区网上工会建设，开启“互联网</a:t>
            </a:r>
            <a:r>
              <a:rPr kumimoji="1" lang="en-US"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”平台服务职工新模式，为适应互联网时代工会组织精准普惠服务职工开辟新天地</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endPar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a:p>
            <a:pPr>
              <a:lnSpc>
                <a:spcPct val="200000"/>
              </a:lnSpc>
            </a:pPr>
            <a:r>
              <a:rPr kumimoji="1" lang="en-US"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桥西区职工服务云平台”经过几个月的研发、试用，于今年</a:t>
            </a:r>
            <a:r>
              <a:rPr kumimoji="1" lang="en-US"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8</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月正式启用，并荣获全国区县“十佳”平台</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endPar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a:p>
            <a:pPr>
              <a:lnSpc>
                <a:spcPct val="200000"/>
              </a:lnSpc>
            </a:pPr>
            <a:r>
              <a:rPr kumimoji="1" lang="en-US"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桥西区职工服务云平台”，是桥西区总工会大力推行改革创新的新成效，是工会组织竭诚服务职工、为民办实事的重要体现，也是全区工会更进一步增强职工凝聚力的新突破</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endPar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a:p>
            <a:pPr>
              <a:lnSpc>
                <a:spcPct val="200000"/>
              </a:lnSpc>
            </a:pPr>
            <a:r>
              <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它</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融合工会系统的职工服务网、基层工会服务平台、桥西“</a:t>
            </a:r>
            <a:r>
              <a:rPr kumimoji="1" lang="en-US"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E</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”工会、微信公众号网络平台及阅读机、朗读亭等多媒体设备为职工提供了多样化服务功能，同时实现工会会员管理、组织管理、活动管理、积分管理、报表管理、各系统数据采集的功能。实现</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服务</a:t>
            </a:r>
            <a:r>
              <a:rPr kumimoji="1" lang="en-US"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                </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更</a:t>
            </a:r>
            <a:r>
              <a:rPr kumimoji="1" lang="zh-CN" altLang="zh-CN"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多元，管理更便捷，构建了全域服务网络，实现了服务职工一网通</a:t>
            </a:r>
            <a:r>
              <a:rPr kumimoji="1" lang="zh-CN" altLang="zh-CN" sz="1600" dirty="0" smtClean="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rPr>
              <a:t>。</a:t>
            </a:r>
            <a:endParaRPr kumimoji="1" lang="zh-CN" altLang="en-US" sz="16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4881727" y="177868"/>
            <a:ext cx="2070305" cy="854110"/>
            <a:chOff x="874714" y="1175657"/>
            <a:chExt cx="1376118" cy="854110"/>
          </a:xfrm>
        </p:grpSpPr>
        <p:sp>
          <p:nvSpPr>
            <p:cNvPr id="5" name="圆角矩形 4"/>
            <p:cNvSpPr/>
            <p:nvPr/>
          </p:nvSpPr>
          <p:spPr>
            <a:xfrm>
              <a:off x="874714" y="1175657"/>
              <a:ext cx="1376118" cy="854110"/>
            </a:xfrm>
            <a:prstGeom prst="roundRect">
              <a:avLst>
                <a:gd name="adj" fmla="val 13024"/>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981926" y="1310324"/>
              <a:ext cx="1268905" cy="584775"/>
            </a:xfrm>
            <a:prstGeom prst="rect">
              <a:avLst/>
            </a:prstGeom>
            <a:noFill/>
          </p:spPr>
          <p:txBody>
            <a:bodyPr wrap="square" rtlCol="0">
              <a:spAutoFit/>
            </a:bodyPr>
            <a:lstStyle/>
            <a:p>
              <a:r>
                <a:rPr kumimoji="1" lang="zh-CN" altLang="en-US" sz="3200" dirty="0" smtClean="0">
                  <a:solidFill>
                    <a:schemeClr val="bg1">
                      <a:lumMod val="95000"/>
                    </a:schemeClr>
                  </a:solidFill>
                  <a:latin typeface="微软雅黑" panose="020B0503020204020204" pitchFamily="34" charset="-122"/>
                  <a:ea typeface="微软雅黑" panose="020B0503020204020204" pitchFamily="34" charset="-122"/>
                </a:rPr>
                <a:t>背景介绍</a:t>
              </a:r>
              <a:endParaRPr kumimoji="1"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755482" y="877003"/>
            <a:ext cx="1897283" cy="707886"/>
          </a:xfrm>
          <a:prstGeom prst="rect">
            <a:avLst/>
          </a:prstGeom>
          <a:noFill/>
        </p:spPr>
        <p:txBody>
          <a:bodyPr wrap="square" rtlCol="0">
            <a:spAutoFit/>
          </a:bodyPr>
          <a:lstStyle/>
          <a:p>
            <a:r>
              <a:rPr kumimoji="1" lang="zh-CN" altLang="en-US" sz="4000" b="1" dirty="0">
                <a:gradFill>
                  <a:gsLst>
                    <a:gs pos="0">
                      <a:srgbClr val="FD8146"/>
                    </a:gs>
                    <a:gs pos="61000">
                      <a:srgbClr val="DA2909"/>
                    </a:gs>
                  </a:gsLst>
                  <a:path path="circle">
                    <a:fillToRect l="100000" b="100000"/>
                  </a:path>
                </a:gradFill>
                <a:latin typeface="Source Han Serif CN" panose="02020400000000000000" pitchFamily="18" charset="-128"/>
                <a:ea typeface="Source Han Serif CN" panose="02020400000000000000" pitchFamily="18" charset="-128"/>
              </a:rPr>
              <a:t>目 录</a:t>
            </a:r>
            <a:endParaRPr kumimoji="1" lang="zh-CN" altLang="en-US" sz="4000" b="1" dirty="0">
              <a:gradFill>
                <a:gsLst>
                  <a:gs pos="0">
                    <a:srgbClr val="FD8146"/>
                  </a:gs>
                  <a:gs pos="61000">
                    <a:srgbClr val="DA2909"/>
                  </a:gs>
                </a:gsLst>
                <a:path path="circle">
                  <a:fillToRect l="100000" b="100000"/>
                </a:path>
              </a:gradFill>
              <a:latin typeface="Source Han Serif CN" panose="02020400000000000000" pitchFamily="18" charset="-128"/>
              <a:ea typeface="Source Han Serif CN" panose="02020400000000000000" pitchFamily="18" charset="-128"/>
            </a:endParaRPr>
          </a:p>
        </p:txBody>
      </p:sp>
      <p:sp>
        <p:nvSpPr>
          <p:cNvPr id="22" name="文本框 21"/>
          <p:cNvSpPr txBox="1"/>
          <p:nvPr/>
        </p:nvSpPr>
        <p:spPr>
          <a:xfrm>
            <a:off x="2030844" y="1037843"/>
            <a:ext cx="3204347" cy="523220"/>
          </a:xfrm>
          <a:prstGeom prst="rect">
            <a:avLst/>
          </a:prstGeom>
          <a:noFill/>
        </p:spPr>
        <p:txBody>
          <a:bodyPr wrap="square" rtlCol="0">
            <a:spAutoFit/>
          </a:bodyPr>
          <a:lstStyle/>
          <a:p>
            <a:r>
              <a:rPr kumimoji="1" lang="en-US" altLang="zh-CN" sz="2800" b="1" dirty="0">
                <a:gradFill>
                  <a:gsLst>
                    <a:gs pos="0">
                      <a:srgbClr val="FD8146"/>
                    </a:gs>
                    <a:gs pos="61000">
                      <a:srgbClr val="DA2909"/>
                    </a:gs>
                  </a:gsLst>
                  <a:path path="circle">
                    <a:fillToRect l="100000" b="100000"/>
                  </a:path>
                </a:gradFill>
                <a:latin typeface="Source Han Serif CN" panose="02020400000000000000" pitchFamily="18" charset="-128"/>
                <a:ea typeface="Source Han Serif CN" panose="02020400000000000000" pitchFamily="18" charset="-128"/>
              </a:rPr>
              <a:t>CONTENTS</a:t>
            </a:r>
            <a:endParaRPr kumimoji="1" lang="zh-CN" altLang="en-US" sz="2800" b="1" dirty="0">
              <a:gradFill>
                <a:gsLst>
                  <a:gs pos="0">
                    <a:srgbClr val="FD8146"/>
                  </a:gs>
                  <a:gs pos="61000">
                    <a:srgbClr val="DA2909"/>
                  </a:gs>
                </a:gsLst>
                <a:path path="circle">
                  <a:fillToRect l="100000" b="100000"/>
                </a:path>
              </a:gradFill>
              <a:latin typeface="Source Han Serif CN" panose="02020400000000000000" pitchFamily="18" charset="-128"/>
              <a:ea typeface="Source Han Serif CN" panose="02020400000000000000" pitchFamily="18" charset="-128"/>
            </a:endParaRPr>
          </a:p>
        </p:txBody>
      </p:sp>
      <p:grpSp>
        <p:nvGrpSpPr>
          <p:cNvPr id="23" name="组合 22"/>
          <p:cNvGrpSpPr/>
          <p:nvPr/>
        </p:nvGrpSpPr>
        <p:grpSpPr>
          <a:xfrm>
            <a:off x="874713" y="1936173"/>
            <a:ext cx="10442575" cy="854110"/>
            <a:chOff x="874713" y="1175657"/>
            <a:chExt cx="10442575" cy="854110"/>
          </a:xfrm>
        </p:grpSpPr>
        <p:sp>
          <p:nvSpPr>
            <p:cNvPr id="24" name="圆角矩形 23"/>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p:cNvSpPr txBox="1"/>
            <p:nvPr/>
          </p:nvSpPr>
          <p:spPr>
            <a:xfrm>
              <a:off x="1823926" y="1402657"/>
              <a:ext cx="7541138" cy="400110"/>
            </a:xfrm>
            <a:prstGeom prst="rect">
              <a:avLst/>
            </a:prstGeom>
            <a:noFill/>
          </p:spPr>
          <p:txBody>
            <a:bodyPr wrap="square" rtlCol="0">
              <a:spAutoFit/>
            </a:bodyPr>
            <a:lstStyle/>
            <a:p>
              <a:pPr lvl="0"/>
              <a:r>
                <a:rPr kumimoji="1" lang="zh-CN" altLang="en-US" sz="2000" b="1" dirty="0" smtClean="0">
                  <a:solidFill>
                    <a:schemeClr val="bg1">
                      <a:lumMod val="95000"/>
                    </a:schemeClr>
                  </a:solidFill>
                  <a:latin typeface="Source Han Serif CN" panose="02020400000000000000" pitchFamily="18" charset="-128"/>
                  <a:ea typeface="Source Han Serif CN" panose="02020400000000000000" pitchFamily="18" charset="-128"/>
                </a:rPr>
                <a:t>一、</a:t>
              </a:r>
              <a:r>
                <a:rPr kumimoji="1" lang="zh-CN" altLang="zh-CN" sz="2000" b="1" dirty="0" smtClean="0">
                  <a:solidFill>
                    <a:schemeClr val="bg1">
                      <a:lumMod val="95000"/>
                    </a:schemeClr>
                  </a:solidFill>
                  <a:latin typeface="Source Han Serif CN" panose="02020400000000000000" pitchFamily="18" charset="-128"/>
                  <a:ea typeface="Source Han Serif CN" panose="02020400000000000000" pitchFamily="18" charset="-128"/>
                </a:rPr>
                <a:t>提高</a:t>
              </a:r>
              <a:r>
                <a:rPr kumimoji="1" lang="zh-CN" altLang="zh-CN" sz="2000" b="1" dirty="0">
                  <a:solidFill>
                    <a:schemeClr val="bg1">
                      <a:lumMod val="95000"/>
                    </a:schemeClr>
                  </a:solidFill>
                  <a:latin typeface="Source Han Serif CN" panose="02020400000000000000" pitchFamily="18" charset="-128"/>
                  <a:ea typeface="Source Han Serif CN" panose="02020400000000000000" pitchFamily="18" charset="-128"/>
                </a:rPr>
                <a:t>认识，切实把握做好网络工会工作的重要意义</a:t>
              </a:r>
              <a:endParaRPr kumimoji="1" lang="zh-CN" altLang="zh-CN" sz="2000" b="1" dirty="0">
                <a:solidFill>
                  <a:schemeClr val="bg1">
                    <a:lumMod val="95000"/>
                  </a:schemeClr>
                </a:solidFill>
                <a:latin typeface="Source Han Serif CN" panose="02020400000000000000" pitchFamily="18" charset="-128"/>
                <a:ea typeface="Source Han Serif CN" panose="02020400000000000000" pitchFamily="18" charset="-128"/>
              </a:endParaRPr>
            </a:p>
          </p:txBody>
        </p:sp>
      </p:grpSp>
      <p:grpSp>
        <p:nvGrpSpPr>
          <p:cNvPr id="27" name="组合 26"/>
          <p:cNvGrpSpPr/>
          <p:nvPr/>
        </p:nvGrpSpPr>
        <p:grpSpPr>
          <a:xfrm>
            <a:off x="874713" y="3017283"/>
            <a:ext cx="10442575" cy="854110"/>
            <a:chOff x="874713" y="1175657"/>
            <a:chExt cx="10442575" cy="854110"/>
          </a:xfrm>
        </p:grpSpPr>
        <p:sp>
          <p:nvSpPr>
            <p:cNvPr id="28" name="圆角矩形 27"/>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9" name="文本框 28"/>
            <p:cNvSpPr txBox="1"/>
            <p:nvPr/>
          </p:nvSpPr>
          <p:spPr>
            <a:xfrm>
              <a:off x="1823926" y="1402657"/>
              <a:ext cx="7541138" cy="400110"/>
            </a:xfrm>
            <a:prstGeom prst="rect">
              <a:avLst/>
            </a:prstGeom>
            <a:noFill/>
          </p:spPr>
          <p:txBody>
            <a:bodyPr wrap="square" rtlCol="0">
              <a:spAutoFit/>
            </a:bodyPr>
            <a:lstStyle/>
            <a:p>
              <a:r>
                <a:rPr kumimoji="1" lang="zh-CN" altLang="en-US" sz="2000" b="1" dirty="0">
                  <a:solidFill>
                    <a:schemeClr val="bg1">
                      <a:lumMod val="95000"/>
                    </a:schemeClr>
                  </a:solidFill>
                  <a:latin typeface="Source Han Serif CN" panose="02020400000000000000" pitchFamily="18" charset="-128"/>
                  <a:ea typeface="Source Han Serif CN" panose="02020400000000000000" pitchFamily="18" charset="-128"/>
                </a:rPr>
                <a:t>二、</a:t>
              </a:r>
              <a:r>
                <a:rPr kumimoji="1" lang="zh-CN" altLang="zh-CN" sz="2000" b="1" dirty="0">
                  <a:solidFill>
                    <a:schemeClr val="bg1">
                      <a:lumMod val="95000"/>
                    </a:schemeClr>
                  </a:solidFill>
                  <a:latin typeface="Source Han Serif CN" panose="02020400000000000000" pitchFamily="18" charset="-128"/>
                  <a:ea typeface="Source Han Serif CN" panose="02020400000000000000" pitchFamily="18" charset="-128"/>
                </a:rPr>
                <a:t>加强管理，着力构建网络一盘棋工作格局</a:t>
              </a:r>
              <a:endParaRPr kumimoji="1" lang="zh-CN" altLang="zh-CN" sz="2000" b="1" dirty="0">
                <a:solidFill>
                  <a:schemeClr val="bg1">
                    <a:lumMod val="95000"/>
                  </a:schemeClr>
                </a:solidFill>
                <a:latin typeface="Source Han Serif CN" panose="02020400000000000000" pitchFamily="18" charset="-128"/>
                <a:ea typeface="Source Han Serif CN" panose="02020400000000000000" pitchFamily="18" charset="-128"/>
              </a:endParaRPr>
            </a:p>
          </p:txBody>
        </p:sp>
      </p:grpSp>
      <p:grpSp>
        <p:nvGrpSpPr>
          <p:cNvPr id="31" name="组合 30"/>
          <p:cNvGrpSpPr/>
          <p:nvPr/>
        </p:nvGrpSpPr>
        <p:grpSpPr>
          <a:xfrm>
            <a:off x="874713" y="4076452"/>
            <a:ext cx="10442575" cy="854110"/>
            <a:chOff x="874713" y="1175657"/>
            <a:chExt cx="10442575" cy="854110"/>
          </a:xfrm>
        </p:grpSpPr>
        <p:sp>
          <p:nvSpPr>
            <p:cNvPr id="32" name="圆角矩形 31"/>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文本框 32"/>
            <p:cNvSpPr txBox="1"/>
            <p:nvPr/>
          </p:nvSpPr>
          <p:spPr>
            <a:xfrm>
              <a:off x="1823926" y="1402657"/>
              <a:ext cx="7541138" cy="400110"/>
            </a:xfrm>
            <a:prstGeom prst="rect">
              <a:avLst/>
            </a:prstGeom>
            <a:noFill/>
          </p:spPr>
          <p:txBody>
            <a:bodyPr wrap="square" rtlCol="0">
              <a:spAutoFit/>
            </a:bodyPr>
            <a:lstStyle/>
            <a:p>
              <a:r>
                <a:rPr kumimoji="1" lang="zh-CN" altLang="en-US" sz="2000" b="1" dirty="0">
                  <a:solidFill>
                    <a:schemeClr val="bg1">
                      <a:lumMod val="95000"/>
                    </a:schemeClr>
                  </a:solidFill>
                  <a:latin typeface="Source Han Serif CN" panose="02020400000000000000" pitchFamily="18" charset="-128"/>
                  <a:ea typeface="Source Han Serif CN" panose="02020400000000000000" pitchFamily="18" charset="-128"/>
                </a:rPr>
                <a:t>三、</a:t>
              </a:r>
              <a:r>
                <a:rPr kumimoji="1" lang="zh-CN" altLang="zh-CN" sz="2000" b="1" dirty="0">
                  <a:solidFill>
                    <a:schemeClr val="bg1">
                      <a:lumMod val="95000"/>
                    </a:schemeClr>
                  </a:solidFill>
                  <a:latin typeface="Source Han Serif CN" panose="02020400000000000000" pitchFamily="18" charset="-128"/>
                  <a:ea typeface="Source Han Serif CN" panose="02020400000000000000" pitchFamily="18" charset="-128"/>
                </a:rPr>
                <a:t>勇于创新，为精准普惠服务职工开辟</a:t>
              </a:r>
              <a:r>
                <a:rPr kumimoji="1" lang="zh-CN" altLang="zh-CN" sz="2000" b="1" dirty="0" smtClean="0">
                  <a:solidFill>
                    <a:schemeClr val="bg1">
                      <a:lumMod val="95000"/>
                    </a:schemeClr>
                  </a:solidFill>
                  <a:latin typeface="Source Han Serif CN" panose="02020400000000000000" pitchFamily="18" charset="-128"/>
                  <a:ea typeface="Source Han Serif CN" panose="02020400000000000000" pitchFamily="18" charset="-128"/>
                </a:rPr>
                <a:t>新天地</a:t>
              </a:r>
              <a:endParaRPr kumimoji="1" lang="zh-CN" altLang="en-US" sz="2000" b="1" dirty="0">
                <a:solidFill>
                  <a:schemeClr val="bg1">
                    <a:lumMod val="95000"/>
                  </a:schemeClr>
                </a:solidFill>
                <a:latin typeface="Source Han Serif CN" panose="02020400000000000000" pitchFamily="18" charset="-128"/>
                <a:ea typeface="Source Han Serif CN" panose="02020400000000000000" pitchFamily="18" charset="-128"/>
              </a:endParaRPr>
            </a:p>
          </p:txBody>
        </p:sp>
      </p:grpSp>
      <p:grpSp>
        <p:nvGrpSpPr>
          <p:cNvPr id="35" name="组合 34"/>
          <p:cNvGrpSpPr/>
          <p:nvPr/>
        </p:nvGrpSpPr>
        <p:grpSpPr>
          <a:xfrm>
            <a:off x="874713" y="5135621"/>
            <a:ext cx="10442575" cy="854110"/>
            <a:chOff x="874713" y="1175657"/>
            <a:chExt cx="10442575" cy="854110"/>
          </a:xfrm>
        </p:grpSpPr>
        <p:sp>
          <p:nvSpPr>
            <p:cNvPr id="36" name="圆角矩形 35"/>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文本框 36"/>
            <p:cNvSpPr txBox="1"/>
            <p:nvPr/>
          </p:nvSpPr>
          <p:spPr>
            <a:xfrm>
              <a:off x="1823926" y="1402657"/>
              <a:ext cx="7541138" cy="400110"/>
            </a:xfrm>
            <a:prstGeom prst="rect">
              <a:avLst/>
            </a:prstGeom>
            <a:noFill/>
          </p:spPr>
          <p:txBody>
            <a:bodyPr wrap="square" rtlCol="0">
              <a:spAutoFit/>
            </a:bodyPr>
            <a:lstStyle/>
            <a:p>
              <a:r>
                <a:rPr kumimoji="1" lang="zh-CN" altLang="en-US" sz="2000" b="1" dirty="0" smtClean="0">
                  <a:solidFill>
                    <a:schemeClr val="bg1">
                      <a:lumMod val="95000"/>
                    </a:schemeClr>
                  </a:solidFill>
                  <a:latin typeface="Source Han Serif CN" panose="02020400000000000000" pitchFamily="18" charset="-128"/>
                  <a:ea typeface="Source Han Serif CN" panose="02020400000000000000" pitchFamily="18" charset="-128"/>
                </a:rPr>
                <a:t>四、</a:t>
              </a:r>
              <a:r>
                <a:rPr kumimoji="1" lang="zh-CN" altLang="zh-CN" sz="2000" b="1" dirty="0">
                  <a:solidFill>
                    <a:schemeClr val="bg1">
                      <a:lumMod val="95000"/>
                    </a:schemeClr>
                  </a:solidFill>
                  <a:latin typeface="Source Han Serif CN" panose="02020400000000000000" pitchFamily="18" charset="-128"/>
                  <a:ea typeface="Source Han Serif CN" panose="02020400000000000000" pitchFamily="18" charset="-128"/>
                </a:rPr>
                <a:t>加强考核管理，完善机制</a:t>
              </a:r>
              <a:r>
                <a:rPr kumimoji="1" lang="zh-CN" altLang="zh-CN" sz="2000" b="1" dirty="0" smtClean="0">
                  <a:solidFill>
                    <a:schemeClr val="bg1">
                      <a:lumMod val="95000"/>
                    </a:schemeClr>
                  </a:solidFill>
                  <a:latin typeface="Source Han Serif CN" panose="02020400000000000000" pitchFamily="18" charset="-128"/>
                  <a:ea typeface="Source Han Serif CN" panose="02020400000000000000" pitchFamily="18" charset="-128"/>
                </a:rPr>
                <a:t>制度</a:t>
              </a:r>
              <a:endParaRPr kumimoji="1" lang="zh-CN" altLang="en-US" sz="2000" b="1" dirty="0">
                <a:solidFill>
                  <a:schemeClr val="bg1">
                    <a:lumMod val="95000"/>
                  </a:schemeClr>
                </a:solidFill>
                <a:latin typeface="Source Han Serif CN" panose="02020400000000000000" pitchFamily="18" charset="-128"/>
                <a:ea typeface="Source Han Serif CN" panose="02020400000000000000" pitchFamily="18" charset="-128"/>
              </a:endParaRPr>
            </a:p>
          </p:txBody>
        </p:sp>
      </p:gr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75030" y="517525"/>
            <a:ext cx="10442575" cy="854075"/>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chemeClr val="bg1">
                    <a:lumMod val="95000"/>
                  </a:schemeClr>
                </a:solidFill>
                <a:latin typeface="微软雅黑" panose="020B0503020204020204" pitchFamily="34" charset="-122"/>
                <a:ea typeface="微软雅黑" panose="020B0503020204020204" pitchFamily="34" charset="-122"/>
                <a:sym typeface="+mn-ea"/>
              </a:rPr>
              <a:t>一、</a:t>
            </a:r>
            <a:r>
              <a:rPr kumimoji="1" lang="zh-CN" altLang="zh-CN" sz="2400" b="1" dirty="0" smtClean="0">
                <a:solidFill>
                  <a:schemeClr val="bg1">
                    <a:lumMod val="95000"/>
                  </a:schemeClr>
                </a:solidFill>
                <a:latin typeface="微软雅黑" panose="020B0503020204020204" pitchFamily="34" charset="-122"/>
                <a:ea typeface="微软雅黑" panose="020B0503020204020204" pitchFamily="34" charset="-122"/>
                <a:sym typeface="+mn-ea"/>
              </a:rPr>
              <a:t>提高</a:t>
            </a:r>
            <a:r>
              <a:rPr kumimoji="1" lang="zh-CN" altLang="zh-CN" sz="2400" b="1" dirty="0">
                <a:solidFill>
                  <a:schemeClr val="bg1">
                    <a:lumMod val="95000"/>
                  </a:schemeClr>
                </a:solidFill>
                <a:latin typeface="微软雅黑" panose="020B0503020204020204" pitchFamily="34" charset="-122"/>
                <a:ea typeface="微软雅黑" panose="020B0503020204020204" pitchFamily="34" charset="-122"/>
                <a:sym typeface="+mn-ea"/>
              </a:rPr>
              <a:t>认识，切实把握做好网络工会工作的重要意义</a:t>
            </a:r>
            <a:endParaRPr kumimoji="1" lang="zh-CN" altLang="zh-CN" sz="2400" b="1" dirty="0">
              <a:solidFill>
                <a:schemeClr val="bg1">
                  <a:lumMod val="95000"/>
                </a:schemeClr>
              </a:solidFill>
              <a:latin typeface="微软雅黑" panose="020B0503020204020204" pitchFamily="34" charset="-122"/>
              <a:ea typeface="微软雅黑" panose="020B0503020204020204" pitchFamily="34" charset="-122"/>
              <a:sym typeface="+mn-ea"/>
            </a:endParaRPr>
          </a:p>
        </p:txBody>
      </p:sp>
      <p:sp>
        <p:nvSpPr>
          <p:cNvPr id="7" name="文本框 4"/>
          <p:cNvSpPr txBox="1">
            <a:spLocks noChangeArrowheads="1"/>
          </p:cNvSpPr>
          <p:nvPr/>
        </p:nvSpPr>
        <p:spPr bwMode="auto">
          <a:xfrm>
            <a:off x="1776730" y="2173605"/>
            <a:ext cx="8639175" cy="310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algn="just" defTabSz="914400" fontAlgn="base">
              <a:lnSpc>
                <a:spcPct val="175000"/>
              </a:lnSpc>
              <a:spcBef>
                <a:spcPct val="0"/>
              </a:spcBef>
              <a:spcAft>
                <a:spcPct val="0"/>
              </a:spcAft>
              <a:defRPr/>
            </a:pPr>
            <a:r>
              <a:rPr lang="en-US"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党的十八大以来，习近平总书记高度重视网络强国建设，发表了一系列重要讲话，为扎实做好网络服务工作指明了方向。</a:t>
            </a:r>
            <a:endParaRPr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lvl="0" algn="just" defTabSz="914400" fontAlgn="base">
              <a:lnSpc>
                <a:spcPct val="175000"/>
              </a:lnSpc>
              <a:spcBef>
                <a:spcPct val="0"/>
              </a:spcBef>
              <a:spcAft>
                <a:spcPct val="0"/>
              </a:spcAft>
              <a:defRPr/>
            </a:pPr>
            <a:r>
              <a:rPr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桥西区总工会在省、市总工会的领导下，网络工会建设取得可喜的成绩，各项活动在全市名列前茅。今年实施的“桥西区职工服务云平台”工程，是区总工会全面落实“我为群众办实事”创新网上工会工作的一项重要实践，进一步增强责任感和紧迫感，也是做好网络工会工作增强工会组织政治性的重要内容，是时代赋予工会组织的重要课题，是实现工会工作全覆盖和服务职工全覆盖的必由之路。</a:t>
            </a:r>
            <a:endParaRPr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74712" y="3698178"/>
            <a:ext cx="10442575" cy="2061491"/>
            <a:chOff x="821685" y="1371573"/>
            <a:chExt cx="10442575" cy="2061491"/>
          </a:xfrm>
        </p:grpSpPr>
        <p:sp>
          <p:nvSpPr>
            <p:cNvPr id="15" name="圆角矩形 14"/>
            <p:cNvSpPr/>
            <p:nvPr/>
          </p:nvSpPr>
          <p:spPr>
            <a:xfrm>
              <a:off x="821685" y="1371573"/>
              <a:ext cx="10442575" cy="2061491"/>
            </a:xfrm>
            <a:prstGeom prst="roundRect">
              <a:avLst>
                <a:gd name="adj" fmla="val 10361"/>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1196335" y="1617953"/>
              <a:ext cx="8042910" cy="1568450"/>
            </a:xfrm>
            <a:prstGeom prst="rect">
              <a:avLst/>
            </a:prstGeom>
            <a:noFill/>
          </p:spPr>
          <p:txBody>
            <a:bodyPr wrap="square" rtlCol="0">
              <a:spAutoFit/>
            </a:bodyPr>
            <a:lstStyle/>
            <a:p>
              <a:pPr>
                <a:lnSpc>
                  <a:spcPct val="150000"/>
                </a:lnSpc>
              </a:pPr>
              <a:r>
                <a:rPr kumimoji="1" sz="1600" dirty="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rPr>
                <a:t>构建“网络一盘棋”的工作格局，推动我区工会组织上网、工作上网、宣传上网、服务上网、活动上网、监督上网，实现网上工会对工会组织、工会会员、工会活动全覆盖，打通线上线下平台，形成各级工会一盘棋布局、一张网覆盖，实现智慧工会建设目标，加强信息化建设，助推我区工会高水平发展。</a:t>
              </a:r>
              <a:endParaRPr kumimoji="1" sz="1600" dirty="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4" name="圆角矩形 3"/>
          <p:cNvSpPr/>
          <p:nvPr/>
        </p:nvSpPr>
        <p:spPr>
          <a:xfrm>
            <a:off x="875030" y="517525"/>
            <a:ext cx="10442575" cy="854075"/>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二、加强管理，着力构建</a:t>
            </a:r>
            <a:r>
              <a:rPr kumimoji="1" lang="en-US" altLang="zh-CN" sz="2400" b="1" dirty="0" smtClean="0">
                <a:solidFill>
                  <a:schemeClr val="bg1">
                    <a:lumMod val="95000"/>
                  </a:schemeClr>
                </a:solidFill>
                <a:latin typeface="微软雅黑" panose="020B0503020204020204" pitchFamily="34" charset="-122"/>
                <a:ea typeface="微软雅黑" panose="020B0503020204020204" pitchFamily="34" charset="-122"/>
              </a:rPr>
              <a:t>“</a:t>
            </a:r>
            <a:r>
              <a:rPr kumimoji="1"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网络一盘棋</a:t>
            </a:r>
            <a:r>
              <a:rPr kumimoji="1" lang="en-US" altLang="zh-CN" sz="2400" b="1" dirty="0" smtClean="0">
                <a:solidFill>
                  <a:schemeClr val="bg1">
                    <a:lumMod val="95000"/>
                  </a:schemeClr>
                </a:solidFill>
                <a:latin typeface="微软雅黑" panose="020B0503020204020204" pitchFamily="34" charset="-122"/>
                <a:ea typeface="微软雅黑" panose="020B0503020204020204" pitchFamily="34" charset="-122"/>
              </a:rPr>
              <a:t>”</a:t>
            </a:r>
            <a:r>
              <a:rPr kumimoji="1"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工作格局</a:t>
            </a:r>
            <a:endParaRPr kumimoji="1" lang="zh-CN" altLang="en-US" sz="2400" b="1"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a:off x="874714" y="1556750"/>
            <a:ext cx="3791880" cy="723996"/>
          </a:xfrm>
          <a:prstGeom prst="roundRect">
            <a:avLst>
              <a:gd name="adj" fmla="val 7663"/>
            </a:avLst>
          </a:prstGeom>
          <a:noFill/>
          <a:ln>
            <a:solidFill>
              <a:srgbClr val="DA2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4"/>
          <p:cNvSpPr txBox="1">
            <a:spLocks noChangeArrowheads="1"/>
          </p:cNvSpPr>
          <p:nvPr/>
        </p:nvSpPr>
        <p:spPr bwMode="auto">
          <a:xfrm>
            <a:off x="874713" y="1687916"/>
            <a:ext cx="356065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algn="ctr" defTabSz="914400" fontAlgn="base">
              <a:spcBef>
                <a:spcPct val="0"/>
              </a:spcBef>
              <a:spcAft>
                <a:spcPct val="0"/>
              </a:spcAft>
              <a:defRPr/>
            </a:pPr>
            <a:r>
              <a:rPr kumimoji="0" lang="zh-CN" altLang="en-US" sz="2400" b="1" u="none" strike="noStrike" kern="1200" cap="none" spc="0" normalizeH="0" baseline="0"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rPr>
              <a:t>互联网</a:t>
            </a:r>
            <a:r>
              <a:rPr kumimoji="0" lang="en-US" altLang="zh-CN" sz="2400" b="1" u="none" strike="noStrike" kern="1200" cap="none" spc="0" normalizeH="0" baseline="0"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r>
              <a:rPr kumimoji="0" lang="zh-CN" altLang="en-US" sz="2400" b="1" u="none" strike="noStrike" kern="1200" cap="none" spc="0" normalizeH="0" baseline="0"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rPr>
              <a:t>智慧工会</a:t>
            </a:r>
            <a:r>
              <a:rPr kumimoji="0" lang="en-US" altLang="zh-CN" sz="2400" b="1" u="none" strike="noStrike" kern="1200" cap="none" spc="0" normalizeH="0" baseline="0"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endParaRPr kumimoji="0" lang="en-US" altLang="zh-CN" sz="2400" b="1" u="none" strike="noStrike" kern="1200" cap="none" spc="0" normalizeH="0" baseline="0"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文本框 4"/>
          <p:cNvSpPr txBox="1">
            <a:spLocks noChangeArrowheads="1"/>
          </p:cNvSpPr>
          <p:nvPr/>
        </p:nvSpPr>
        <p:spPr bwMode="auto">
          <a:xfrm>
            <a:off x="874713" y="2411912"/>
            <a:ext cx="10442574"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defTabSz="914400" fontAlgn="base">
              <a:lnSpc>
                <a:spcPct val="150000"/>
              </a:lnSpc>
              <a:spcBef>
                <a:spcPct val="0"/>
              </a:spcBef>
              <a:spcAft>
                <a:spcPct val="0"/>
              </a:spcAft>
              <a:defRPr/>
            </a:pPr>
            <a:r>
              <a:rPr sz="14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区总工会始终坚持正确政治方向，围绕中心服务大局，紧紧抓住当前和今后工会工作中最关键最紧迫的问题，着眼于职工最关心最直接最现实的利益问题和最困难最操心最忧虑的实际问题，以省总、市总搭建的基层网络平台为基础，不断改革创新，按照“互联网+”的新特点和新要求构建“智慧工会”，为工会改革创新提供有力支撑。</a:t>
            </a:r>
            <a:endParaRPr sz="14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 name="图片 12"/>
          <p:cNvPicPr>
            <a:picLocks noChangeAspect="1"/>
          </p:cNvPicPr>
          <p:nvPr/>
        </p:nvPicPr>
        <p:blipFill>
          <a:blip r:embed="rId1" cstate="screen"/>
          <a:stretch>
            <a:fillRect/>
          </a:stretch>
        </p:blipFill>
        <p:spPr>
          <a:xfrm>
            <a:off x="8660011" y="3254312"/>
            <a:ext cx="3531989" cy="374659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74713" y="517508"/>
            <a:ext cx="10442575" cy="854110"/>
            <a:chOff x="874713" y="1175657"/>
            <a:chExt cx="10442575" cy="854110"/>
          </a:xfrm>
        </p:grpSpPr>
        <p:sp>
          <p:nvSpPr>
            <p:cNvPr id="4" name="圆角矩形 3"/>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文本框 4"/>
            <p:cNvSpPr txBox="1"/>
            <p:nvPr/>
          </p:nvSpPr>
          <p:spPr>
            <a:xfrm>
              <a:off x="1228296" y="1403927"/>
              <a:ext cx="7541138" cy="398780"/>
            </a:xfrm>
            <a:prstGeom prst="rect">
              <a:avLst/>
            </a:prstGeom>
            <a:noFill/>
          </p:spPr>
          <p:txBody>
            <a:bodyPr wrap="square" rtlCol="0">
              <a:spAutoFit/>
            </a:bodyPr>
            <a:lstStyle/>
            <a:p>
              <a:r>
                <a:rPr kumimoji="1" lang="zh-CN" altLang="en-US" sz="2000" b="1" dirty="0">
                  <a:solidFill>
                    <a:schemeClr val="bg1">
                      <a:lumMod val="95000"/>
                    </a:schemeClr>
                  </a:solidFill>
                  <a:latin typeface="微软雅黑" panose="020B0503020204020204" pitchFamily="34" charset="-122"/>
                  <a:ea typeface="微软雅黑" panose="020B0503020204020204" pitchFamily="34" charset="-122"/>
                </a:rPr>
                <a:t>（一）线下活动与线上活动有机结合</a:t>
              </a:r>
              <a:endParaRPr kumimoji="1"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875030" y="1762760"/>
            <a:ext cx="6619240" cy="4222115"/>
            <a:chOff x="874713" y="2380564"/>
            <a:chExt cx="6619163" cy="3604311"/>
          </a:xfrm>
        </p:grpSpPr>
        <p:sp>
          <p:nvSpPr>
            <p:cNvPr id="8" name="圆角矩形 7"/>
            <p:cNvSpPr/>
            <p:nvPr/>
          </p:nvSpPr>
          <p:spPr>
            <a:xfrm>
              <a:off x="874713" y="2380564"/>
              <a:ext cx="6619163" cy="3604311"/>
            </a:xfrm>
            <a:prstGeom prst="roundRect">
              <a:avLst>
                <a:gd name="adj" fmla="val 6923"/>
              </a:avLst>
            </a:prstGeom>
            <a:gradFill>
              <a:gsLst>
                <a:gs pos="0">
                  <a:srgbClr val="FD8146">
                    <a:alpha val="13000"/>
                  </a:srgbClr>
                </a:gs>
                <a:gs pos="61000">
                  <a:srgbClr val="DA2909">
                    <a:alpha val="4000"/>
                  </a:srgbClr>
                </a:gs>
              </a:gsLst>
              <a:path path="circle">
                <a:fillToRect l="100000" b="100000"/>
              </a:path>
            </a:gradFill>
            <a:ln>
              <a:solidFill>
                <a:srgbClr val="DA290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4"/>
            <p:cNvSpPr txBox="1">
              <a:spLocks noChangeArrowheads="1"/>
            </p:cNvSpPr>
            <p:nvPr/>
          </p:nvSpPr>
          <p:spPr bwMode="auto">
            <a:xfrm>
              <a:off x="1037906" y="2684131"/>
              <a:ext cx="3625173" cy="44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等线" panose="02010600030101010101" pitchFamily="2" charset="-122"/>
                  <a:ea typeface="等线" panose="02010600030101010101" pitchFamily="2" charset="-122"/>
                </a:defRPr>
              </a:lvl9pPr>
            </a:lstStyle>
            <a:p>
              <a:pPr lvl="0" algn="ctr" defTabSz="914400" fontAlgn="base">
                <a:spcBef>
                  <a:spcPct val="0"/>
                </a:spcBef>
                <a:spcAft>
                  <a:spcPct val="0"/>
                </a:spcAft>
                <a:defRPr/>
              </a:pPr>
              <a:r>
                <a:rPr lang="zh-CN" altLang="en-US" sz="2800" b="1"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互联网</a:t>
              </a:r>
              <a:r>
                <a:rPr lang="en-US" altLang="zh-CN" sz="2800" b="1"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b="1"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智慧工会</a:t>
              </a:r>
              <a:r>
                <a:rPr lang="en-US" altLang="zh-CN" sz="2800" b="1"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800" b="1" noProof="0" dirty="0">
                <a:ln>
                  <a:noFill/>
                </a:ln>
                <a:gradFill>
                  <a:gsLst>
                    <a:gs pos="0">
                      <a:srgbClr val="FD8146"/>
                    </a:gs>
                    <a:gs pos="61000">
                      <a:srgbClr val="DA2909"/>
                    </a:gs>
                  </a:gsLst>
                  <a:path path="circle">
                    <a:fillToRect l="100000" b="100000"/>
                  </a:path>
                </a:gra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 name="文本框 9"/>
            <p:cNvSpPr txBox="1"/>
            <p:nvPr/>
          </p:nvSpPr>
          <p:spPr>
            <a:xfrm>
              <a:off x="1037818" y="3268950"/>
              <a:ext cx="6266871" cy="2442627"/>
            </a:xfrm>
            <a:prstGeom prst="rect">
              <a:avLst/>
            </a:prstGeom>
            <a:noFill/>
          </p:spPr>
          <p:txBody>
            <a:bodyPr wrap="square" rtlCol="0">
              <a:spAutoFit/>
            </a:bodyPr>
            <a:lstStyle/>
            <a:p>
              <a:pPr algn="just">
                <a:lnSpc>
                  <a:spcPct val="150000"/>
                </a:lnSpc>
              </a:pPr>
              <a:r>
                <a:rPr lang="zh-CN" altLang="en-US" sz="20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建设桥西区职工服务云平台和智慧数据库，抓好业务数据统计和精准入库，运用互联网来加强管理、优化流程、提升效率，实现数据流、业务流、工作流“一体运行”。实现网上平台、工会会员卡、工会会员积分、活动轨迹、每天打卡、数据的互联互通，各级工会会员活动实现一键登录、实时记录。</a:t>
              </a:r>
              <a:endParaRPr lang="zh-CN" altLang="en-US" sz="2000"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endParaRPr>
            </a:p>
          </p:txBody>
        </p:sp>
      </p:grpSp>
      <p:pic>
        <p:nvPicPr>
          <p:cNvPr id="2" name="图片 1"/>
          <p:cNvPicPr>
            <a:picLocks noChangeAspect="1"/>
          </p:cNvPicPr>
          <p:nvPr>
            <p:custDataLst>
              <p:tags r:id="rId1"/>
            </p:custDataLst>
          </p:nvPr>
        </p:nvPicPr>
        <p:blipFill>
          <a:blip r:embed="rId2"/>
          <a:stretch>
            <a:fillRect/>
          </a:stretch>
        </p:blipFill>
        <p:spPr>
          <a:xfrm>
            <a:off x="8164195" y="672465"/>
            <a:ext cx="2755900" cy="58242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74713" y="517508"/>
            <a:ext cx="10442575" cy="854110"/>
            <a:chOff x="874713" y="1175657"/>
            <a:chExt cx="10442575" cy="854110"/>
          </a:xfrm>
        </p:grpSpPr>
        <p:sp>
          <p:nvSpPr>
            <p:cNvPr id="4" name="圆角矩形 3"/>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文本框 4"/>
            <p:cNvSpPr txBox="1"/>
            <p:nvPr/>
          </p:nvSpPr>
          <p:spPr>
            <a:xfrm>
              <a:off x="1228296" y="1403927"/>
              <a:ext cx="7541138" cy="398780"/>
            </a:xfrm>
            <a:prstGeom prst="rect">
              <a:avLst/>
            </a:prstGeom>
            <a:noFill/>
          </p:spPr>
          <p:txBody>
            <a:bodyPr wrap="square" rtlCol="0">
              <a:spAutoFit/>
            </a:bodyPr>
            <a:lstStyle/>
            <a:p>
              <a:r>
                <a:rPr kumimoji="1" lang="zh-CN" altLang="en-US" sz="2000" b="1" dirty="0">
                  <a:solidFill>
                    <a:schemeClr val="bg1">
                      <a:lumMod val="95000"/>
                    </a:schemeClr>
                  </a:solidFill>
                  <a:latin typeface="微软雅黑" panose="020B0503020204020204" pitchFamily="34" charset="-122"/>
                  <a:ea typeface="微软雅黑" panose="020B0503020204020204" pitchFamily="34" charset="-122"/>
                </a:rPr>
                <a:t>（二）各级工会单独管理，区总工会统一管理</a:t>
              </a:r>
              <a:endParaRPr kumimoji="1"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875030" y="1762760"/>
            <a:ext cx="3121025" cy="4625341"/>
            <a:chOff x="874713" y="2380564"/>
            <a:chExt cx="6619163" cy="3948534"/>
          </a:xfrm>
        </p:grpSpPr>
        <p:sp>
          <p:nvSpPr>
            <p:cNvPr id="8" name="圆角矩形 7"/>
            <p:cNvSpPr/>
            <p:nvPr/>
          </p:nvSpPr>
          <p:spPr>
            <a:xfrm>
              <a:off x="874713" y="2380564"/>
              <a:ext cx="6619163" cy="3948534"/>
            </a:xfrm>
            <a:prstGeom prst="roundRect">
              <a:avLst>
                <a:gd name="adj" fmla="val 6923"/>
              </a:avLst>
            </a:prstGeom>
            <a:gradFill>
              <a:gsLst>
                <a:gs pos="0">
                  <a:srgbClr val="FD8146">
                    <a:alpha val="13000"/>
                  </a:srgbClr>
                </a:gs>
                <a:gs pos="61000">
                  <a:srgbClr val="DA2909">
                    <a:alpha val="4000"/>
                  </a:srgbClr>
                </a:gs>
              </a:gsLst>
              <a:path path="circle">
                <a:fillToRect l="100000" b="100000"/>
              </a:path>
            </a:gradFill>
            <a:ln>
              <a:solidFill>
                <a:srgbClr val="DA290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框 9"/>
            <p:cNvSpPr txBox="1"/>
            <p:nvPr/>
          </p:nvSpPr>
          <p:spPr>
            <a:xfrm>
              <a:off x="1050699" y="2519791"/>
              <a:ext cx="6266871" cy="3624910"/>
            </a:xfrm>
            <a:prstGeom prst="rect">
              <a:avLst/>
            </a:prstGeom>
            <a:noFill/>
          </p:spPr>
          <p:txBody>
            <a:bodyPr wrap="square" rtlCol="0">
              <a:spAutoFit/>
            </a:bodyPr>
            <a:lstStyle/>
            <a:p>
              <a:pPr algn="just">
                <a:lnSpc>
                  <a:spcPct val="150000"/>
                </a:lnSpc>
              </a:pPr>
              <a:r>
                <a:rPr lang="zh-CN" altLang="en-US"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提高工会工作透明度，健全管理机制，加强云平台的安全运行和使用管理。各级工会项目活动能够统一管理大数据，了解各级工会活动开展情况，各级工会也可以对自己的活动项目进行管理，实现工会微信端平台会员信息一致性，保证数据唯一性和安全性。</a:t>
              </a:r>
              <a:endParaRPr lang="zh-CN" altLang="en-US"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endParaRPr>
            </a:p>
          </p:txBody>
        </p:sp>
      </p:grpSp>
      <p:pic>
        <p:nvPicPr>
          <p:cNvPr id="6" name="图片 5"/>
          <p:cNvPicPr>
            <a:picLocks noChangeAspect="1"/>
          </p:cNvPicPr>
          <p:nvPr/>
        </p:nvPicPr>
        <p:blipFill>
          <a:blip r:embed="rId1"/>
          <a:stretch>
            <a:fillRect/>
          </a:stretch>
        </p:blipFill>
        <p:spPr>
          <a:xfrm>
            <a:off x="4129405" y="1763395"/>
            <a:ext cx="7188200" cy="46247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74713" y="517508"/>
            <a:ext cx="10442575" cy="854110"/>
            <a:chOff x="874713" y="1175657"/>
            <a:chExt cx="10442575" cy="854110"/>
          </a:xfrm>
        </p:grpSpPr>
        <p:sp>
          <p:nvSpPr>
            <p:cNvPr id="4" name="圆角矩形 3"/>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文本框 4"/>
            <p:cNvSpPr txBox="1"/>
            <p:nvPr/>
          </p:nvSpPr>
          <p:spPr>
            <a:xfrm>
              <a:off x="1228296" y="1403927"/>
              <a:ext cx="7541138" cy="398780"/>
            </a:xfrm>
            <a:prstGeom prst="rect">
              <a:avLst/>
            </a:prstGeom>
            <a:noFill/>
          </p:spPr>
          <p:txBody>
            <a:bodyPr wrap="square" rtlCol="0">
              <a:spAutoFit/>
            </a:bodyPr>
            <a:lstStyle/>
            <a:p>
              <a:r>
                <a:rPr kumimoji="1" lang="zh-CN" altLang="en-US" sz="2000" b="1" dirty="0">
                  <a:solidFill>
                    <a:schemeClr val="bg1">
                      <a:lumMod val="95000"/>
                    </a:schemeClr>
                  </a:solidFill>
                  <a:latin typeface="微软雅黑" panose="020B0503020204020204" pitchFamily="34" charset="-122"/>
                  <a:ea typeface="微软雅黑" panose="020B0503020204020204" pitchFamily="34" charset="-122"/>
                </a:rPr>
                <a:t>（三）数据采集</a:t>
              </a:r>
              <a:endParaRPr kumimoji="1"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874395" y="5588000"/>
            <a:ext cx="10442575" cy="1035050"/>
            <a:chOff x="874713" y="2380564"/>
            <a:chExt cx="6619163" cy="883596"/>
          </a:xfrm>
        </p:grpSpPr>
        <p:sp>
          <p:nvSpPr>
            <p:cNvPr id="8" name="圆角矩形 7"/>
            <p:cNvSpPr/>
            <p:nvPr/>
          </p:nvSpPr>
          <p:spPr>
            <a:xfrm>
              <a:off x="874713" y="2380564"/>
              <a:ext cx="6619163" cy="883596"/>
            </a:xfrm>
            <a:prstGeom prst="roundRect">
              <a:avLst>
                <a:gd name="adj" fmla="val 6923"/>
              </a:avLst>
            </a:prstGeom>
            <a:gradFill>
              <a:gsLst>
                <a:gs pos="0">
                  <a:srgbClr val="FD8146">
                    <a:alpha val="13000"/>
                  </a:srgbClr>
                </a:gs>
                <a:gs pos="61000">
                  <a:srgbClr val="DA2909">
                    <a:alpha val="4000"/>
                  </a:srgbClr>
                </a:gs>
              </a:gsLst>
              <a:path path="circle">
                <a:fillToRect l="100000" b="100000"/>
              </a:path>
            </a:gradFill>
            <a:ln>
              <a:solidFill>
                <a:srgbClr val="DA290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框 9"/>
            <p:cNvSpPr txBox="1"/>
            <p:nvPr/>
          </p:nvSpPr>
          <p:spPr>
            <a:xfrm>
              <a:off x="1050699" y="2406496"/>
              <a:ext cx="6266871" cy="787105"/>
            </a:xfrm>
            <a:prstGeom prst="rect">
              <a:avLst/>
            </a:prstGeom>
            <a:noFill/>
          </p:spPr>
          <p:txBody>
            <a:bodyPr wrap="square" rtlCol="0">
              <a:spAutoFit/>
            </a:bodyPr>
            <a:lstStyle/>
            <a:p>
              <a:pPr algn="just">
                <a:lnSpc>
                  <a:spcPct val="150000"/>
                </a:lnSpc>
              </a:pPr>
              <a:r>
                <a:rPr lang="zh-CN" altLang="en-US"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实现省总工会会员库、基层工会服务平台、工会宣传信息、云课堂信息、阅览室图书信息、各项活动数据采集等。全域采集信息，形成职工活动大数据库。</a:t>
              </a:r>
              <a:endParaRPr lang="zh-CN" altLang="en-US"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endParaRPr>
            </a:p>
          </p:txBody>
        </p:sp>
      </p:grpSp>
      <p:pic>
        <p:nvPicPr>
          <p:cNvPr id="9" name="图片 8"/>
          <p:cNvPicPr>
            <a:picLocks noChangeAspect="1"/>
          </p:cNvPicPr>
          <p:nvPr/>
        </p:nvPicPr>
        <p:blipFill>
          <a:blip r:embed="rId1"/>
          <a:stretch>
            <a:fillRect/>
          </a:stretch>
        </p:blipFill>
        <p:spPr>
          <a:xfrm>
            <a:off x="875030" y="1502410"/>
            <a:ext cx="10443210" cy="39090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74713" y="517508"/>
            <a:ext cx="10442575" cy="854110"/>
            <a:chOff x="874713" y="1175657"/>
            <a:chExt cx="10442575" cy="854110"/>
          </a:xfrm>
        </p:grpSpPr>
        <p:sp>
          <p:nvSpPr>
            <p:cNvPr id="4" name="圆角矩形 3"/>
            <p:cNvSpPr/>
            <p:nvPr/>
          </p:nvSpPr>
          <p:spPr>
            <a:xfrm>
              <a:off x="874713" y="1175657"/>
              <a:ext cx="10442575" cy="854110"/>
            </a:xfrm>
            <a:prstGeom prst="roundRect">
              <a:avLst>
                <a:gd name="adj" fmla="val 11848"/>
              </a:avLst>
            </a:prstGeom>
            <a:gradFill>
              <a:gsLst>
                <a:gs pos="0">
                  <a:srgbClr val="FD8146"/>
                </a:gs>
                <a:gs pos="61000">
                  <a:srgbClr val="DA2909"/>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文本框 4"/>
            <p:cNvSpPr txBox="1"/>
            <p:nvPr/>
          </p:nvSpPr>
          <p:spPr>
            <a:xfrm>
              <a:off x="1228296" y="1403927"/>
              <a:ext cx="7541138" cy="398780"/>
            </a:xfrm>
            <a:prstGeom prst="rect">
              <a:avLst/>
            </a:prstGeom>
            <a:noFill/>
          </p:spPr>
          <p:txBody>
            <a:bodyPr wrap="square" rtlCol="0">
              <a:spAutoFit/>
            </a:bodyPr>
            <a:lstStyle/>
            <a:p>
              <a:r>
                <a:rPr kumimoji="1" lang="zh-CN" altLang="en-US" sz="2000" b="1" dirty="0">
                  <a:solidFill>
                    <a:schemeClr val="bg1">
                      <a:lumMod val="95000"/>
                    </a:schemeClr>
                  </a:solidFill>
                  <a:latin typeface="微软雅黑" panose="020B0503020204020204" pitchFamily="34" charset="-122"/>
                  <a:ea typeface="微软雅黑" panose="020B0503020204020204" pitchFamily="34" charset="-122"/>
                </a:rPr>
                <a:t>（四）数据统计分析</a:t>
              </a:r>
              <a:endParaRPr kumimoji="1"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7755255" y="1762760"/>
            <a:ext cx="3562350" cy="4625440"/>
            <a:chOff x="874713" y="2380564"/>
            <a:chExt cx="6619163" cy="3948534"/>
          </a:xfrm>
        </p:grpSpPr>
        <p:sp>
          <p:nvSpPr>
            <p:cNvPr id="8" name="圆角矩形 7"/>
            <p:cNvSpPr/>
            <p:nvPr/>
          </p:nvSpPr>
          <p:spPr>
            <a:xfrm>
              <a:off x="874713" y="2380564"/>
              <a:ext cx="6619163" cy="3948534"/>
            </a:xfrm>
            <a:prstGeom prst="roundRect">
              <a:avLst>
                <a:gd name="adj" fmla="val 6923"/>
              </a:avLst>
            </a:prstGeom>
            <a:gradFill>
              <a:gsLst>
                <a:gs pos="0">
                  <a:srgbClr val="FD8146">
                    <a:alpha val="13000"/>
                  </a:srgbClr>
                </a:gs>
                <a:gs pos="61000">
                  <a:srgbClr val="DA2909">
                    <a:alpha val="4000"/>
                  </a:srgbClr>
                </a:gs>
              </a:gsLst>
              <a:path path="circle">
                <a:fillToRect l="100000" b="100000"/>
              </a:path>
            </a:gradFill>
            <a:ln>
              <a:solidFill>
                <a:srgbClr val="DA290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框 9"/>
            <p:cNvSpPr txBox="1"/>
            <p:nvPr/>
          </p:nvSpPr>
          <p:spPr>
            <a:xfrm>
              <a:off x="1050699" y="2519791"/>
              <a:ext cx="6266871" cy="3624832"/>
            </a:xfrm>
            <a:prstGeom prst="rect">
              <a:avLst/>
            </a:prstGeom>
            <a:noFill/>
          </p:spPr>
          <p:txBody>
            <a:bodyPr wrap="square" rtlCol="0">
              <a:spAutoFit/>
            </a:bodyPr>
            <a:lstStyle/>
            <a:p>
              <a:pPr algn="just">
                <a:lnSpc>
                  <a:spcPct val="150000"/>
                </a:lnSpc>
              </a:pPr>
              <a:r>
                <a:rPr lang="zh-CN" altLang="en-US"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rPr>
                <a:t>在内部循环体系上，桥西区总工会及各级工会之间通过云平台实现运行中的联通；在对职工服务中，实现服务项目、内容在后台的联通；在服务职工的信息收集处理中，实现底层数据库的联通，把所有数据收集到桥西区总工会的云平台中，进行大数据分析，分级共享，为更精准服务职工提供依据。</a:t>
              </a:r>
              <a:endParaRPr lang="zh-CN" altLang="en-US" dirty="0">
                <a:gradFill>
                  <a:gsLst>
                    <a:gs pos="0">
                      <a:srgbClr val="FD8146"/>
                    </a:gs>
                    <a:gs pos="61000">
                      <a:srgbClr val="DA2909"/>
                    </a:gs>
                  </a:gsLst>
                  <a:path path="circle">
                    <a:fillToRect l="100000" b="100000"/>
                  </a:path>
                </a:gradFill>
                <a:latin typeface="微软雅黑" panose="020B0503020204020204" pitchFamily="34" charset="-122"/>
                <a:ea typeface="微软雅黑" panose="020B0503020204020204" pitchFamily="34" charset="-122"/>
                <a:cs typeface="微软雅黑" panose="020B0503020204020204" pitchFamily="34" charset="-122"/>
              </a:endParaRPr>
            </a:p>
          </p:txBody>
        </p:sp>
      </p:grpSp>
      <p:pic>
        <p:nvPicPr>
          <p:cNvPr id="2" name="图片 1"/>
          <p:cNvPicPr>
            <a:picLocks noChangeAspect="1"/>
          </p:cNvPicPr>
          <p:nvPr/>
        </p:nvPicPr>
        <p:blipFill>
          <a:blip r:embed="rId1"/>
          <a:stretch>
            <a:fillRect/>
          </a:stretch>
        </p:blipFill>
        <p:spPr>
          <a:xfrm>
            <a:off x="875030" y="1762760"/>
            <a:ext cx="6497320" cy="46253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22800,&quot;width&quot;:10790}"/>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3156</Words>
  <Application>WPS 演示</Application>
  <PresentationFormat>宽屏</PresentationFormat>
  <Paragraphs>105</Paragraphs>
  <Slides>14</Slides>
  <Notes>25</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Arial</vt:lpstr>
      <vt:lpstr>宋体</vt:lpstr>
      <vt:lpstr>Wingdings</vt:lpstr>
      <vt:lpstr>微软雅黑</vt:lpstr>
      <vt:lpstr>Source Han Serif CN</vt:lpstr>
      <vt:lpstr>MS PMincho</vt:lpstr>
      <vt:lpstr>等线</vt:lpstr>
      <vt:lpstr>Calibri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dc:title>
  <dc:creator>刘士微</dc:creator>
  <cp:lastModifiedBy>张畅</cp:lastModifiedBy>
  <cp:revision>309</cp:revision>
  <dcterms:created xsi:type="dcterms:W3CDTF">2017-08-18T03:02:00Z</dcterms:created>
  <dcterms:modified xsi:type="dcterms:W3CDTF">2022-01-18T06:55:33Z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2052-11.8.2.8411</vt:lpwstr>
  </property>
  <property fmtid="{D5CDD505-2E9C-101B-9397-08002B2CF9AE}" pid="3" name="ICV">
    <vt:lpwstr>6FF004DE376B4F719B0D6DB3CA8936D0</vt:lpwstr>
  </property>
</Properties>
</file>